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259" r:id="rId4"/>
    <p:sldId id="260" r:id="rId5"/>
    <p:sldId id="339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23" r:id="rId23"/>
    <p:sldId id="324" r:id="rId24"/>
    <p:sldId id="325" r:id="rId25"/>
    <p:sldId id="326" r:id="rId26"/>
    <p:sldId id="327" r:id="rId27"/>
    <p:sldId id="334" r:id="rId28"/>
    <p:sldId id="335" r:id="rId29"/>
    <p:sldId id="341" r:id="rId30"/>
    <p:sldId id="336" r:id="rId31"/>
    <p:sldId id="337" r:id="rId32"/>
    <p:sldId id="328" r:id="rId33"/>
    <p:sldId id="338" r:id="rId34"/>
    <p:sldId id="329" r:id="rId35"/>
    <p:sldId id="330" r:id="rId36"/>
    <p:sldId id="331" r:id="rId37"/>
    <p:sldId id="332" r:id="rId38"/>
    <p:sldId id="319" r:id="rId39"/>
    <p:sldId id="322" r:id="rId40"/>
    <p:sldId id="333" r:id="rId41"/>
    <p:sldId id="314" r:id="rId42"/>
    <p:sldId id="342" r:id="rId43"/>
    <p:sldId id="317" r:id="rId44"/>
    <p:sldId id="315" r:id="rId45"/>
    <p:sldId id="318" r:id="rId46"/>
    <p:sldId id="316" r:id="rId47"/>
    <p:sldId id="305" r:id="rId48"/>
    <p:sldId id="320" r:id="rId49"/>
    <p:sldId id="306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E8"/>
    <a:srgbClr val="16DCF6"/>
    <a:srgbClr val="107FFC"/>
    <a:srgbClr val="B4FFFF"/>
    <a:srgbClr val="0A0AB2"/>
    <a:srgbClr val="008000"/>
    <a:srgbClr val="E60A0A"/>
    <a:srgbClr val="FFFFCC"/>
    <a:srgbClr val="E6E6F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74" d="100"/>
          <a:sy n="74" d="100"/>
        </p:scale>
        <p:origin x="60" y="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3SL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altLang="en-US" dirty="0"/>
              <a:t>www.threesl.com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/>
              <a:t>RR002/35: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57B6-9D33-4E76-9F7F-FB4A840A9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3SL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www.threesl.com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/>
              <a:t>RR002/35: October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3366-9D77-45E2-936F-22F8B8D438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03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</a:p>
            </p:txBody>
          </p:sp>
        </p:grpSp>
      </p:grpSp>
      <p:grpSp>
        <p:nvGrpSpPr>
          <p:cNvPr id="7" name="Group 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45" name="Rectangle 44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5931569" y="5840354"/>
              <a:ext cx="158216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College House, Howard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1NB,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2024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97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4" y="6329220"/>
            <a:ext cx="138916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RR002/35: October 2024</a:t>
            </a:r>
          </a:p>
        </p:txBody>
      </p:sp>
    </p:spTree>
    <p:extLst>
      <p:ext uri="{BB962C8B-B14F-4D97-AF65-F5344CB8AC3E}">
        <p14:creationId xmlns:p14="http://schemas.microsoft.com/office/powerpoint/2010/main" val="138782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4" y="6329220"/>
            <a:ext cx="138916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RR002/35: October 2024</a:t>
            </a:r>
          </a:p>
        </p:txBody>
      </p:sp>
    </p:spTree>
    <p:extLst>
      <p:ext uri="{BB962C8B-B14F-4D97-AF65-F5344CB8AC3E}">
        <p14:creationId xmlns:p14="http://schemas.microsoft.com/office/powerpoint/2010/main" val="163943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6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</a:p>
            </p:txBody>
          </p:sp>
        </p:grpSp>
      </p:grpSp>
      <p:sp>
        <p:nvSpPr>
          <p:cNvPr id="25" name="TextBox 24"/>
          <p:cNvSpPr txBox="1"/>
          <p:nvPr userDrawn="1"/>
        </p:nvSpPr>
        <p:spPr>
          <a:xfrm>
            <a:off x="5931568" y="5840354"/>
            <a:ext cx="1582164" cy="7181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>
              <a:lnSpc>
                <a:spcPts val="800"/>
              </a:lnSpc>
            </a:pPr>
            <a:r>
              <a:rPr lang="de-DE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>
              <a:lnSpc>
                <a:spcPts val="800"/>
              </a:lnSpc>
            </a:pPr>
            <a:r>
              <a:rPr lang="fr-FR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>
              <a:lnSpc>
                <a:spcPts val="800"/>
              </a:lnSpc>
            </a:pPr>
            <a:r>
              <a:rPr lang="nl-NL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926759" y="5840354"/>
              <a:ext cx="1586973" cy="6170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College House, Howard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1NB,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457201" y="5840353"/>
              <a:ext cx="3063339" cy="309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2024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553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2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7.jpe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11" Type="http://schemas.openxmlformats.org/officeDocument/2006/relationships/image" Target="../media/image125.gif"/><Relationship Id="rId24" Type="http://schemas.openxmlformats.org/officeDocument/2006/relationships/image" Target="../media/image138.png"/><Relationship Id="rId5" Type="http://schemas.openxmlformats.org/officeDocument/2006/relationships/image" Target="../media/image119.gif"/><Relationship Id="rId15" Type="http://schemas.openxmlformats.org/officeDocument/2006/relationships/image" Target="../media/image129.jpe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6.emf"/><Relationship Id="rId3" Type="http://schemas.openxmlformats.org/officeDocument/2006/relationships/image" Target="../media/image143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4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26" Type="http://schemas.openxmlformats.org/officeDocument/2006/relationships/image" Target="../media/image191.png"/><Relationship Id="rId3" Type="http://schemas.openxmlformats.org/officeDocument/2006/relationships/image" Target="../media/image168.png"/><Relationship Id="rId21" Type="http://schemas.openxmlformats.org/officeDocument/2006/relationships/image" Target="../media/image186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5" Type="http://schemas.openxmlformats.org/officeDocument/2006/relationships/image" Target="../media/image190.png"/><Relationship Id="rId2" Type="http://schemas.openxmlformats.org/officeDocument/2006/relationships/image" Target="../media/image167.png"/><Relationship Id="rId16" Type="http://schemas.openxmlformats.org/officeDocument/2006/relationships/image" Target="../media/image181.jpeg"/><Relationship Id="rId20" Type="http://schemas.openxmlformats.org/officeDocument/2006/relationships/image" Target="../media/image185.png"/><Relationship Id="rId29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jpeg"/><Relationship Id="rId24" Type="http://schemas.openxmlformats.org/officeDocument/2006/relationships/image" Target="../media/image189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23" Type="http://schemas.openxmlformats.org/officeDocument/2006/relationships/image" Target="../media/image188.png"/><Relationship Id="rId28" Type="http://schemas.openxmlformats.org/officeDocument/2006/relationships/image" Target="../media/image193.png"/><Relationship Id="rId10" Type="http://schemas.openxmlformats.org/officeDocument/2006/relationships/image" Target="../media/image175.png"/><Relationship Id="rId19" Type="http://schemas.openxmlformats.org/officeDocument/2006/relationships/image" Target="../media/image184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Relationship Id="rId22" Type="http://schemas.openxmlformats.org/officeDocument/2006/relationships/image" Target="../media/image187.png"/><Relationship Id="rId27" Type="http://schemas.openxmlformats.org/officeDocument/2006/relationships/image" Target="../media/image1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emf"/><Relationship Id="rId3" Type="http://schemas.openxmlformats.org/officeDocument/2006/relationships/image" Target="../media/image196.png"/><Relationship Id="rId21" Type="http://schemas.openxmlformats.org/officeDocument/2006/relationships/image" Target="../media/image214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" Type="http://schemas.openxmlformats.org/officeDocument/2006/relationships/image" Target="../media/image195.png"/><Relationship Id="rId16" Type="http://schemas.openxmlformats.org/officeDocument/2006/relationships/image" Target="../media/image209.jpe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jpe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image" Target="../media/image245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gif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319698?trk=tyah&amp;trkInfo=clickedVertical:company,clickedEntityId:2319698,idx:3-1-4,tarId:1471709175688,tas:3SL" TargetMode="External"/><Relationship Id="rId13" Type="http://schemas.openxmlformats.org/officeDocument/2006/relationships/image" Target="../media/image7.png"/><Relationship Id="rId3" Type="http://schemas.openxmlformats.org/officeDocument/2006/relationships/hyperlink" Target="mailto:salesdetails@threesl.com?subject=3SL:%20Tell%20Me%20More%20About%20the%203SL%20Overview" TargetMode="External"/><Relationship Id="rId7" Type="http://schemas.openxmlformats.org/officeDocument/2006/relationships/hyperlink" Target="https://www.facebook.com/3slcradle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hyperlink" Target="http://www.threesl.com/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intent/follow?original_referer=https://www.threesl.com/&amp;ref_src=twsrc%5etfw&amp;region=follow_link&amp;screen_name=threesl&amp;tw_p=followbutton" TargetMode="External"/><Relationship Id="rId11" Type="http://schemas.openxmlformats.org/officeDocument/2006/relationships/hyperlink" Target="https://youtube.com/c/3SLCradle" TargetMode="External"/><Relationship Id="rId5" Type="http://schemas.openxmlformats.org/officeDocument/2006/relationships/hyperlink" Target="https://www.twitter.com/threesl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www.xing.com/profile/Mark_Walker23?sc_o=mxb_p" TargetMode="External"/><Relationship Id="rId4" Type="http://schemas.openxmlformats.org/officeDocument/2006/relationships/hyperlink" Target="mailto:support@threesl.com" TargetMode="External"/><Relationship Id="rId9" Type="http://schemas.openxmlformats.org/officeDocument/2006/relationships/hyperlink" Target="https://www.linkedin.com/groups/4027985" TargetMode="Externa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26" Type="http://schemas.openxmlformats.org/officeDocument/2006/relationships/image" Target="../media/image305.png"/><Relationship Id="rId3" Type="http://schemas.openxmlformats.org/officeDocument/2006/relationships/image" Target="../media/image282.png"/><Relationship Id="rId21" Type="http://schemas.openxmlformats.org/officeDocument/2006/relationships/image" Target="../media/image300.jpe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5" Type="http://schemas.openxmlformats.org/officeDocument/2006/relationships/image" Target="../media/image304.png"/><Relationship Id="rId33" Type="http://schemas.openxmlformats.org/officeDocument/2006/relationships/image" Target="../media/image311.png"/><Relationship Id="rId2" Type="http://schemas.openxmlformats.org/officeDocument/2006/relationships/image" Target="../media/image281.png"/><Relationship Id="rId16" Type="http://schemas.openxmlformats.org/officeDocument/2006/relationships/image" Target="../media/image295.png"/><Relationship Id="rId20" Type="http://schemas.openxmlformats.org/officeDocument/2006/relationships/image" Target="../media/image299.jpeg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24" Type="http://schemas.openxmlformats.org/officeDocument/2006/relationships/image" Target="../media/image303.png"/><Relationship Id="rId32" Type="http://schemas.openxmlformats.org/officeDocument/2006/relationships/image" Target="../media/image310.png"/><Relationship Id="rId5" Type="http://schemas.openxmlformats.org/officeDocument/2006/relationships/image" Target="../media/image284.jpeg"/><Relationship Id="rId15" Type="http://schemas.openxmlformats.org/officeDocument/2006/relationships/image" Target="../media/image294.png"/><Relationship Id="rId23" Type="http://schemas.openxmlformats.org/officeDocument/2006/relationships/image" Target="../media/image302.png"/><Relationship Id="rId28" Type="http://schemas.openxmlformats.org/officeDocument/2006/relationships/image" Target="../media/image307.png"/><Relationship Id="rId10" Type="http://schemas.openxmlformats.org/officeDocument/2006/relationships/image" Target="../media/image289.png"/><Relationship Id="rId19" Type="http://schemas.openxmlformats.org/officeDocument/2006/relationships/image" Target="../media/image298.jpeg"/><Relationship Id="rId31" Type="http://schemas.openxmlformats.org/officeDocument/2006/relationships/image" Target="../media/image309.png"/><Relationship Id="rId4" Type="http://schemas.openxmlformats.org/officeDocument/2006/relationships/image" Target="../media/image283.jpe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301.png"/><Relationship Id="rId27" Type="http://schemas.openxmlformats.org/officeDocument/2006/relationships/image" Target="../media/image306.png"/><Relationship Id="rId30" Type="http://schemas.openxmlformats.org/officeDocument/2006/relationships/image" Target="../media/image308.png"/><Relationship Id="rId8" Type="http://schemas.openxmlformats.org/officeDocument/2006/relationships/image" Target="../media/image28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13.emf"/><Relationship Id="rId7" Type="http://schemas.openxmlformats.org/officeDocument/2006/relationships/image" Target="../media/image315.emf"/><Relationship Id="rId12" Type="http://schemas.openxmlformats.org/officeDocument/2006/relationships/image" Target="../media/image317.emf"/><Relationship Id="rId2" Type="http://schemas.openxmlformats.org/officeDocument/2006/relationships/oleObject" Target="../embeddings/oleObject2.bin"/><Relationship Id="rId16" Type="http://schemas.openxmlformats.org/officeDocument/2006/relationships/image" Target="../media/image319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14.emf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316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1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reesl.com/cradle/Cradle_training_courses.php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plytosupply.digitalmarketplace.service.gov.uk/g-cloud/search?q=%22Structured+Software+Systems+Ltd.%22&amp;lot=cloud-softwa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gif"/><Relationship Id="rId21" Type="http://schemas.openxmlformats.org/officeDocument/2006/relationships/image" Target="../media/image47.png"/><Relationship Id="rId7" Type="http://schemas.openxmlformats.org/officeDocument/2006/relationships/image" Target="../media/image33.gif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gif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24" Type="http://schemas.openxmlformats.org/officeDocument/2006/relationships/image" Target="../media/image50.png"/><Relationship Id="rId5" Type="http://schemas.openxmlformats.org/officeDocument/2006/relationships/image" Target="../media/image31.gif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gif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3SL and Cradle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Overview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936889"/>
            <a:ext cx="4114800" cy="215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RR002/35: October 2024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3BC90-D392-FED7-DD2E-02BFD1D38F3E}"/>
              </a:ext>
            </a:extLst>
          </p:cNvPr>
          <p:cNvGrpSpPr/>
          <p:nvPr/>
        </p:nvGrpSpPr>
        <p:grpSpPr>
          <a:xfrm>
            <a:off x="-1005840" y="914400"/>
            <a:ext cx="905256" cy="4226430"/>
            <a:chOff x="457200" y="455298"/>
            <a:chExt cx="905256" cy="42264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BE4DD1-EF25-F896-CF41-D82386DF2D54}"/>
                </a:ext>
              </a:extLst>
            </p:cNvPr>
            <p:cNvGrpSpPr/>
            <p:nvPr/>
          </p:nvGrpSpPr>
          <p:grpSpPr>
            <a:xfrm>
              <a:off x="457200" y="457200"/>
              <a:ext cx="301752" cy="4224528"/>
              <a:chOff x="457200" y="457200"/>
              <a:chExt cx="301752" cy="422452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787A7C-6A74-0CF6-9129-DA9BD76767B8}"/>
                  </a:ext>
                </a:extLst>
              </p:cNvPr>
              <p:cNvGrpSpPr/>
              <p:nvPr/>
            </p:nvGrpSpPr>
            <p:grpSpPr>
              <a:xfrm>
                <a:off x="457200" y="3913632"/>
                <a:ext cx="301752" cy="768096"/>
                <a:chOff x="457200" y="3913632"/>
                <a:chExt cx="301752" cy="768096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AD656D3-16D9-59A6-9EB9-F2FC6BE3FA20}"/>
                    </a:ext>
                  </a:extLst>
                </p:cNvPr>
                <p:cNvSpPr/>
                <p:nvPr/>
              </p:nvSpPr>
              <p:spPr>
                <a:xfrm>
                  <a:off x="457200" y="3913632"/>
                  <a:ext cx="301752" cy="384048"/>
                </a:xfrm>
                <a:prstGeom prst="rect">
                  <a:avLst/>
                </a:prstGeom>
                <a:solidFill>
                  <a:srgbClr val="F2DF00"/>
                </a:solidFill>
                <a:ln w="12700">
                  <a:solidFill>
                    <a:srgbClr val="F2D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2DF00"/>
                      </a:solidFill>
                    </a:rPr>
                    <a:t>X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6E9FFD9-72C7-4E40-4021-636D16707663}"/>
                    </a:ext>
                  </a:extLst>
                </p:cNvPr>
                <p:cNvSpPr/>
                <p:nvPr/>
              </p:nvSpPr>
              <p:spPr>
                <a:xfrm>
                  <a:off x="457200" y="4297680"/>
                  <a:ext cx="301752" cy="384048"/>
                </a:xfrm>
                <a:prstGeom prst="rect">
                  <a:avLst/>
                </a:prstGeom>
                <a:solidFill>
                  <a:srgbClr val="FFFF65"/>
                </a:solidFill>
                <a:ln w="12700">
                  <a:solidFill>
                    <a:srgbClr val="FFFF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FF65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B9C40BD-5434-420B-EC22-52A2E61072F7}"/>
                  </a:ext>
                </a:extLst>
              </p:cNvPr>
              <p:cNvGrpSpPr/>
              <p:nvPr/>
            </p:nvGrpSpPr>
            <p:grpSpPr>
              <a:xfrm>
                <a:off x="457200" y="3145536"/>
                <a:ext cx="301752" cy="768096"/>
                <a:chOff x="457200" y="3145536"/>
                <a:chExt cx="301752" cy="768096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14A4005-94F1-BB46-0A1F-901F93D99C4E}"/>
                    </a:ext>
                  </a:extLst>
                </p:cNvPr>
                <p:cNvSpPr/>
                <p:nvPr/>
              </p:nvSpPr>
              <p:spPr>
                <a:xfrm>
                  <a:off x="457200" y="3529584"/>
                  <a:ext cx="301752" cy="384048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B625"/>
                      </a:solidFill>
                    </a:rPr>
                    <a:t>X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A1981AD-D115-5048-4B57-477DD2AA9E1D}"/>
                    </a:ext>
                  </a:extLst>
                </p:cNvPr>
                <p:cNvSpPr/>
                <p:nvPr/>
              </p:nvSpPr>
              <p:spPr>
                <a:xfrm>
                  <a:off x="457200" y="3145536"/>
                  <a:ext cx="301752" cy="384048"/>
                </a:xfrm>
                <a:prstGeom prst="rect">
                  <a:avLst/>
                </a:prstGeom>
                <a:solidFill>
                  <a:srgbClr val="996600"/>
                </a:solidFill>
                <a:ln w="12700">
                  <a:solidFill>
                    <a:srgbClr val="99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9966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9358F28-61B0-6FD0-BB63-C00FD0953D0F}"/>
                  </a:ext>
                </a:extLst>
              </p:cNvPr>
              <p:cNvGrpSpPr/>
              <p:nvPr/>
            </p:nvGrpSpPr>
            <p:grpSpPr>
              <a:xfrm>
                <a:off x="457200" y="2377440"/>
                <a:ext cx="301752" cy="768096"/>
                <a:chOff x="457200" y="2377440"/>
                <a:chExt cx="301752" cy="76809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427074D-35DE-0A47-921D-31D1F0EAAE45}"/>
                    </a:ext>
                  </a:extLst>
                </p:cNvPr>
                <p:cNvSpPr/>
                <p:nvPr/>
              </p:nvSpPr>
              <p:spPr>
                <a:xfrm>
                  <a:off x="457200" y="2761488"/>
                  <a:ext cx="301752" cy="384048"/>
                </a:xfrm>
                <a:prstGeom prst="rect">
                  <a:avLst/>
                </a:prstGeom>
                <a:solidFill>
                  <a:srgbClr val="FFA161"/>
                </a:solidFill>
                <a:ln w="12700">
                  <a:solidFill>
                    <a:srgbClr val="FFA1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161"/>
                      </a:solidFill>
                    </a:rPr>
                    <a:t>X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ACED4A0-AD56-A6D8-EBCE-31DC5073B8C9}"/>
                    </a:ext>
                  </a:extLst>
                </p:cNvPr>
                <p:cNvSpPr/>
                <p:nvPr/>
              </p:nvSpPr>
              <p:spPr>
                <a:xfrm>
                  <a:off x="457200" y="2377440"/>
                  <a:ext cx="301752" cy="384048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66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D27EAC5-5DF9-BB8F-B94C-77EEC7C3D8F9}"/>
                  </a:ext>
                </a:extLst>
              </p:cNvPr>
              <p:cNvGrpSpPr/>
              <p:nvPr/>
            </p:nvGrpSpPr>
            <p:grpSpPr>
              <a:xfrm>
                <a:off x="457200" y="1609344"/>
                <a:ext cx="301752" cy="768096"/>
                <a:chOff x="457200" y="1609344"/>
                <a:chExt cx="301752" cy="768096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44F5BD4-230E-E612-940B-2CF6CBB86916}"/>
                    </a:ext>
                  </a:extLst>
                </p:cNvPr>
                <p:cNvSpPr/>
                <p:nvPr/>
              </p:nvSpPr>
              <p:spPr>
                <a:xfrm>
                  <a:off x="457200" y="1993392"/>
                  <a:ext cx="301752" cy="384048"/>
                </a:xfrm>
                <a:prstGeom prst="rect">
                  <a:avLst/>
                </a:prstGeom>
                <a:solidFill>
                  <a:srgbClr val="FFABCD"/>
                </a:solidFill>
                <a:ln w="12700">
                  <a:solidFill>
                    <a:srgbClr val="FFAB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BCD"/>
                      </a:solidFill>
                    </a:rPr>
                    <a:t>X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5DB6D9D-921F-85B1-1E62-2E0E73926DC6}"/>
                    </a:ext>
                  </a:extLst>
                </p:cNvPr>
                <p:cNvSpPr/>
                <p:nvPr/>
              </p:nvSpPr>
              <p:spPr>
                <a:xfrm>
                  <a:off x="457200" y="1609344"/>
                  <a:ext cx="301752" cy="384048"/>
                </a:xfrm>
                <a:prstGeom prst="rect">
                  <a:avLst/>
                </a:prstGeom>
                <a:solidFill>
                  <a:srgbClr val="FF5B9D"/>
                </a:solidFill>
                <a:ln w="12700">
                  <a:solidFill>
                    <a:srgbClr val="FF5B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5B9D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E4FCE6F-7CE9-4E19-AD37-1BEA64EAC5F2}"/>
                  </a:ext>
                </a:extLst>
              </p:cNvPr>
              <p:cNvGrpSpPr/>
              <p:nvPr/>
            </p:nvGrpSpPr>
            <p:grpSpPr>
              <a:xfrm>
                <a:off x="457200" y="457200"/>
                <a:ext cx="301752" cy="1152144"/>
                <a:chOff x="457200" y="457200"/>
                <a:chExt cx="301752" cy="1152144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E444163-1FC7-5390-9B78-D72ED9029284}"/>
                    </a:ext>
                  </a:extLst>
                </p:cNvPr>
                <p:cNvSpPr/>
                <p:nvPr/>
              </p:nvSpPr>
              <p:spPr>
                <a:xfrm>
                  <a:off x="457200" y="1225296"/>
                  <a:ext cx="301752" cy="384048"/>
                </a:xfrm>
                <a:prstGeom prst="rect">
                  <a:avLst/>
                </a:prstGeom>
                <a:solidFill>
                  <a:srgbClr val="FA7D70"/>
                </a:solidFill>
                <a:ln w="12700">
                  <a:solidFill>
                    <a:srgbClr val="FA7D7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A7D70"/>
                      </a:solidFill>
                    </a:rPr>
                    <a:t>X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E0A2705-84D0-E210-F6DB-A372CA9B822D}"/>
                    </a:ext>
                  </a:extLst>
                </p:cNvPr>
                <p:cNvSpPr/>
                <p:nvPr/>
              </p:nvSpPr>
              <p:spPr>
                <a:xfrm>
                  <a:off x="457200" y="841248"/>
                  <a:ext cx="301752" cy="38404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E60A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60A0A"/>
                      </a:solidFill>
                    </a:rPr>
                    <a:t>X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4418048-73DC-95E9-A6E4-90F88E266710}"/>
                    </a:ext>
                  </a:extLst>
                </p:cNvPr>
                <p:cNvSpPr/>
                <p:nvPr/>
              </p:nvSpPr>
              <p:spPr>
                <a:xfrm>
                  <a:off x="457200" y="457200"/>
                  <a:ext cx="301752" cy="384048"/>
                </a:xfrm>
                <a:prstGeom prst="rect">
                  <a:avLst/>
                </a:prstGeom>
                <a:solidFill>
                  <a:srgbClr val="AC0A0A"/>
                </a:solidFill>
                <a:ln w="12700">
                  <a:solidFill>
                    <a:srgbClr val="AC0A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lvl="0"/>
                  <a:r>
                    <a:rPr lang="en-GB" dirty="0">
                      <a:solidFill>
                        <a:srgbClr val="AC0A0A"/>
                      </a:solidFill>
                    </a:rPr>
                    <a:t>X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DA5E39-2497-69F5-C5FE-B7256C61127F}"/>
                </a:ext>
              </a:extLst>
            </p:cNvPr>
            <p:cNvGrpSpPr/>
            <p:nvPr/>
          </p:nvGrpSpPr>
          <p:grpSpPr>
            <a:xfrm>
              <a:off x="1060704" y="457200"/>
              <a:ext cx="301752" cy="4224528"/>
              <a:chOff x="1523037" y="457200"/>
              <a:chExt cx="301752" cy="422452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DB05569-D01A-488A-A594-08EF864D6037}"/>
                  </a:ext>
                </a:extLst>
              </p:cNvPr>
              <p:cNvGrpSpPr/>
              <p:nvPr/>
            </p:nvGrpSpPr>
            <p:grpSpPr>
              <a:xfrm>
                <a:off x="1523037" y="457200"/>
                <a:ext cx="301752" cy="1152144"/>
                <a:chOff x="2362200" y="1627632"/>
                <a:chExt cx="301752" cy="115214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351227B-4AE7-B3F3-DF07-6F5E140628D5}"/>
                    </a:ext>
                  </a:extLst>
                </p:cNvPr>
                <p:cNvSpPr/>
                <p:nvPr/>
              </p:nvSpPr>
              <p:spPr>
                <a:xfrm>
                  <a:off x="2362200" y="2395728"/>
                  <a:ext cx="301752" cy="384048"/>
                </a:xfrm>
                <a:prstGeom prst="rect">
                  <a:avLst/>
                </a:prstGeom>
                <a:solidFill>
                  <a:srgbClr val="B4FFFF"/>
                </a:solidFill>
                <a:ln w="12700">
                  <a:solidFill>
                    <a:srgbClr val="B4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B4FFFF"/>
                      </a:solidFill>
                    </a:rPr>
                    <a:t>X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051E76A-43A2-A248-BF84-A502A2124A8D}"/>
                    </a:ext>
                  </a:extLst>
                </p:cNvPr>
                <p:cNvSpPr/>
                <p:nvPr/>
              </p:nvSpPr>
              <p:spPr>
                <a:xfrm>
                  <a:off x="2362200" y="2011680"/>
                  <a:ext cx="301752" cy="384048"/>
                </a:xfrm>
                <a:prstGeom prst="rect">
                  <a:avLst/>
                </a:prstGeom>
                <a:solidFill>
                  <a:srgbClr val="16DCF6"/>
                </a:solidFill>
                <a:ln w="12700">
                  <a:solidFill>
                    <a:srgbClr val="16DCF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6DCF6"/>
                      </a:solidFill>
                    </a:rPr>
                    <a:t>X</a:t>
                  </a: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E774FD8-6594-DCD1-6312-91D91679DBB6}"/>
                    </a:ext>
                  </a:extLst>
                </p:cNvPr>
                <p:cNvSpPr/>
                <p:nvPr/>
              </p:nvSpPr>
              <p:spPr>
                <a:xfrm>
                  <a:off x="2362200" y="1627632"/>
                  <a:ext cx="301752" cy="384048"/>
                </a:xfrm>
                <a:prstGeom prst="rect">
                  <a:avLst/>
                </a:prstGeom>
                <a:solidFill>
                  <a:srgbClr val="009999"/>
                </a:solidFill>
                <a:ln w="12700">
                  <a:solidFill>
                    <a:srgbClr val="0099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9999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D592D69-4F31-BA3B-9C66-78DF588CCCD7}"/>
                  </a:ext>
                </a:extLst>
              </p:cNvPr>
              <p:cNvGrpSpPr/>
              <p:nvPr/>
            </p:nvGrpSpPr>
            <p:grpSpPr>
              <a:xfrm>
                <a:off x="1523037" y="1607442"/>
                <a:ext cx="301752" cy="1150242"/>
                <a:chOff x="3108158" y="1629534"/>
                <a:chExt cx="301752" cy="1150242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824A834-2F2C-3CEF-2B24-EEF811092C2A}"/>
                    </a:ext>
                  </a:extLst>
                </p:cNvPr>
                <p:cNvSpPr/>
                <p:nvPr/>
              </p:nvSpPr>
              <p:spPr>
                <a:xfrm>
                  <a:off x="3108158" y="2395728"/>
                  <a:ext cx="301752" cy="384048"/>
                </a:xfrm>
                <a:prstGeom prst="rect">
                  <a:avLst/>
                </a:prstGeom>
                <a:solidFill>
                  <a:srgbClr val="7DFF7D"/>
                </a:solidFill>
                <a:ln w="12700">
                  <a:solidFill>
                    <a:srgbClr val="7DFF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7DFF7D"/>
                      </a:solidFill>
                    </a:rPr>
                    <a:t>X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F631C2B-60DC-4556-713A-8F8A3B3D7B9F}"/>
                    </a:ext>
                  </a:extLst>
                </p:cNvPr>
                <p:cNvSpPr/>
                <p:nvPr/>
              </p:nvSpPr>
              <p:spPr>
                <a:xfrm>
                  <a:off x="3108158" y="2011680"/>
                  <a:ext cx="301752" cy="384048"/>
                </a:xfrm>
                <a:prstGeom prst="rect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CC00"/>
                      </a:solidFill>
                    </a:rPr>
                    <a:t>X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85A83CA-03F9-CCE8-F20F-C060F8649766}"/>
                    </a:ext>
                  </a:extLst>
                </p:cNvPr>
                <p:cNvSpPr/>
                <p:nvPr/>
              </p:nvSpPr>
              <p:spPr>
                <a:xfrm>
                  <a:off x="3108158" y="1629534"/>
                  <a:ext cx="301752" cy="384048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8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878D791-B2AC-0003-D8C6-81FF2543C41D}"/>
                  </a:ext>
                </a:extLst>
              </p:cNvPr>
              <p:cNvGrpSpPr/>
              <p:nvPr/>
            </p:nvGrpSpPr>
            <p:grpSpPr>
              <a:xfrm>
                <a:off x="1523037" y="2761488"/>
                <a:ext cx="301752" cy="1920240"/>
                <a:chOff x="3810000" y="1627632"/>
                <a:chExt cx="301752" cy="192024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761CEBB-B365-3173-1376-55B63D2B89AF}"/>
                    </a:ext>
                  </a:extLst>
                </p:cNvPr>
                <p:cNvSpPr/>
                <p:nvPr/>
              </p:nvSpPr>
              <p:spPr>
                <a:xfrm>
                  <a:off x="3810000" y="1627632"/>
                  <a:ext cx="301752" cy="384048"/>
                </a:xfrm>
                <a:prstGeom prst="rect">
                  <a:avLst/>
                </a:prstGeom>
                <a:solidFill>
                  <a:srgbClr val="CD853F"/>
                </a:solidFill>
                <a:ln w="12700">
                  <a:solidFill>
                    <a:srgbClr val="CD85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CD853F"/>
                      </a:solidFill>
                    </a:rPr>
                    <a:t>X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C044EB9-92A3-B6FE-6715-D25269CE68FD}"/>
                    </a:ext>
                  </a:extLst>
                </p:cNvPr>
                <p:cNvSpPr/>
                <p:nvPr/>
              </p:nvSpPr>
              <p:spPr>
                <a:xfrm>
                  <a:off x="3810000" y="2011680"/>
                  <a:ext cx="301752" cy="384048"/>
                </a:xfrm>
                <a:prstGeom prst="rect">
                  <a:avLst/>
                </a:prstGeom>
                <a:solidFill>
                  <a:srgbClr val="FFA500"/>
                </a:solidFill>
                <a:ln w="12700">
                  <a:solidFill>
                    <a:srgbClr val="FFA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500"/>
                      </a:solidFill>
                    </a:rPr>
                    <a:t>X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8EE7967-49FF-B079-B3B3-38306518E59C}"/>
                    </a:ext>
                  </a:extLst>
                </p:cNvPr>
                <p:cNvSpPr/>
                <p:nvPr/>
              </p:nvSpPr>
              <p:spPr>
                <a:xfrm>
                  <a:off x="3810000" y="2395728"/>
                  <a:ext cx="301752" cy="384048"/>
                </a:xfrm>
                <a:prstGeom prst="rect">
                  <a:avLst/>
                </a:prstGeom>
                <a:solidFill>
                  <a:srgbClr val="006400"/>
                </a:solidFill>
                <a:ln w="12700">
                  <a:solidFill>
                    <a:srgbClr val="006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6400"/>
                      </a:solidFill>
                    </a:rPr>
                    <a:t>X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9804FE1-183E-F43A-04C8-881CB2671FCF}"/>
                    </a:ext>
                  </a:extLst>
                </p:cNvPr>
                <p:cNvSpPr/>
                <p:nvPr/>
              </p:nvSpPr>
              <p:spPr>
                <a:xfrm>
                  <a:off x="3810000" y="2779776"/>
                  <a:ext cx="301752" cy="384048"/>
                </a:xfrm>
                <a:prstGeom prst="rect">
                  <a:avLst/>
                </a:prstGeom>
                <a:solidFill>
                  <a:srgbClr val="00CD00"/>
                </a:solidFill>
                <a:ln w="12700">
                  <a:solidFill>
                    <a:srgbClr val="00C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CD00"/>
                      </a:solidFill>
                    </a:rPr>
                    <a:t>X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6195531-5514-29B2-0DF6-10E7894DD0B1}"/>
                    </a:ext>
                  </a:extLst>
                </p:cNvPr>
                <p:cNvSpPr/>
                <p:nvPr/>
              </p:nvSpPr>
              <p:spPr>
                <a:xfrm>
                  <a:off x="3810000" y="3163824"/>
                  <a:ext cx="301752" cy="384048"/>
                </a:xfrm>
                <a:prstGeom prst="rect">
                  <a:avLst/>
                </a:prstGeom>
                <a:solidFill>
                  <a:srgbClr val="4169E1"/>
                </a:solidFill>
                <a:ln w="12700">
                  <a:solidFill>
                    <a:srgbClr val="4169E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4169E1"/>
                      </a:solidFill>
                    </a:rPr>
                    <a:t>X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8F1542-9B4F-C8B3-4118-42CAAE620718}"/>
                </a:ext>
              </a:extLst>
            </p:cNvPr>
            <p:cNvGrpSpPr/>
            <p:nvPr/>
          </p:nvGrpSpPr>
          <p:grpSpPr>
            <a:xfrm>
              <a:off x="758952" y="455298"/>
              <a:ext cx="301752" cy="4224528"/>
              <a:chOff x="1053805" y="455298"/>
              <a:chExt cx="301752" cy="422452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0C363C1-86D6-4A5B-8A24-449810F78ECA}"/>
                  </a:ext>
                </a:extLst>
              </p:cNvPr>
              <p:cNvGrpSpPr/>
              <p:nvPr/>
            </p:nvGrpSpPr>
            <p:grpSpPr>
              <a:xfrm>
                <a:off x="1053805" y="455298"/>
                <a:ext cx="301752" cy="1536192"/>
                <a:chOff x="4483768" y="1627632"/>
                <a:chExt cx="301752" cy="1536192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89BFF4D-22E1-42B5-CFCB-5B9DEE7BADAD}"/>
                    </a:ext>
                  </a:extLst>
                </p:cNvPr>
                <p:cNvSpPr/>
                <p:nvPr/>
              </p:nvSpPr>
              <p:spPr>
                <a:xfrm>
                  <a:off x="4483768" y="2779776"/>
                  <a:ext cx="301752" cy="384048"/>
                </a:xfrm>
                <a:prstGeom prst="rect">
                  <a:avLst/>
                </a:prstGeom>
                <a:solidFill>
                  <a:srgbClr val="CDE6FF"/>
                </a:solidFill>
                <a:ln w="12700">
                  <a:solidFill>
                    <a:srgbClr val="CDE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GB" dirty="0">
                      <a:solidFill>
                        <a:srgbClr val="CDE6FF"/>
                      </a:solidFill>
                    </a:rPr>
                    <a:t>X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139F28-DDA0-0C81-8721-91FFFF99C9C6}"/>
                    </a:ext>
                  </a:extLst>
                </p:cNvPr>
                <p:cNvSpPr/>
                <p:nvPr/>
              </p:nvSpPr>
              <p:spPr>
                <a:xfrm>
                  <a:off x="4483768" y="2395728"/>
                  <a:ext cx="301752" cy="384048"/>
                </a:xfrm>
                <a:prstGeom prst="rect">
                  <a:avLst/>
                </a:prstGeom>
                <a:solidFill>
                  <a:srgbClr val="107FFC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07FFC"/>
                      </a:solidFill>
                    </a:rPr>
                    <a:t>X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F3DCDD7-D9C1-2998-C872-8AF63D163CCC}"/>
                    </a:ext>
                  </a:extLst>
                </p:cNvPr>
                <p:cNvSpPr/>
                <p:nvPr/>
              </p:nvSpPr>
              <p:spPr>
                <a:xfrm>
                  <a:off x="4483768" y="2011680"/>
                  <a:ext cx="301752" cy="384048"/>
                </a:xfrm>
                <a:prstGeom prst="rect">
                  <a:avLst/>
                </a:prstGeom>
                <a:solidFill>
                  <a:srgbClr val="1106E8"/>
                </a:solidFill>
                <a:ln w="12700">
                  <a:solidFill>
                    <a:srgbClr val="1106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106E8"/>
                      </a:solidFill>
                    </a:rPr>
                    <a:t>X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035F9BA-0953-9285-4C92-A2A52EF7AD68}"/>
                    </a:ext>
                  </a:extLst>
                </p:cNvPr>
                <p:cNvSpPr/>
                <p:nvPr/>
              </p:nvSpPr>
              <p:spPr>
                <a:xfrm>
                  <a:off x="4483768" y="1627632"/>
                  <a:ext cx="301752" cy="384048"/>
                </a:xfrm>
                <a:prstGeom prst="rect">
                  <a:avLst/>
                </a:prstGeom>
                <a:solidFill>
                  <a:srgbClr val="0A0AB2"/>
                </a:solidFill>
                <a:ln w="12700">
                  <a:solidFill>
                    <a:srgbClr val="0A0AB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A0AB2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19646B7-5F24-CDD9-974F-45C46DBECE54}"/>
                  </a:ext>
                </a:extLst>
              </p:cNvPr>
              <p:cNvGrpSpPr/>
              <p:nvPr/>
            </p:nvGrpSpPr>
            <p:grpSpPr>
              <a:xfrm>
                <a:off x="1053805" y="3911730"/>
                <a:ext cx="301752" cy="768096"/>
                <a:chOff x="5412285" y="1627632"/>
                <a:chExt cx="301752" cy="768096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74B88EA-BAFE-B89B-345D-075A558CA4F4}"/>
                    </a:ext>
                  </a:extLst>
                </p:cNvPr>
                <p:cNvSpPr/>
                <p:nvPr/>
              </p:nvSpPr>
              <p:spPr>
                <a:xfrm>
                  <a:off x="5412285" y="1627632"/>
                  <a:ext cx="301752" cy="38404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990099"/>
                      </a:solidFill>
                    </a:rPr>
                    <a:t>X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B475402-6EDF-1415-BBA9-4E401042CCE7}"/>
                    </a:ext>
                  </a:extLst>
                </p:cNvPr>
                <p:cNvSpPr/>
                <p:nvPr/>
              </p:nvSpPr>
              <p:spPr>
                <a:xfrm>
                  <a:off x="5412285" y="2011680"/>
                  <a:ext cx="301752" cy="384048"/>
                </a:xfrm>
                <a:prstGeom prst="rect">
                  <a:avLst/>
                </a:prstGeom>
                <a:solidFill>
                  <a:srgbClr val="E389FF"/>
                </a:solidFill>
                <a:ln w="12700">
                  <a:solidFill>
                    <a:srgbClr val="E38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389FF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3C7CC30-8F85-D474-8C9E-31ADD6C6BDC0}"/>
                  </a:ext>
                </a:extLst>
              </p:cNvPr>
              <p:cNvGrpSpPr/>
              <p:nvPr/>
            </p:nvGrpSpPr>
            <p:grpSpPr>
              <a:xfrm>
                <a:off x="1053805" y="1991490"/>
                <a:ext cx="301752" cy="1920240"/>
                <a:chOff x="4924926" y="1627632"/>
                <a:chExt cx="301752" cy="192024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49D04CB-B148-FBED-E6AC-4CA5772A429E}"/>
                    </a:ext>
                  </a:extLst>
                </p:cNvPr>
                <p:cNvSpPr/>
                <p:nvPr/>
              </p:nvSpPr>
              <p:spPr>
                <a:xfrm>
                  <a:off x="4924926" y="1627632"/>
                  <a:ext cx="301752" cy="38404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F6763FE-D376-D6C6-24E4-2822E0DB6240}"/>
                    </a:ext>
                  </a:extLst>
                </p:cNvPr>
                <p:cNvSpPr/>
                <p:nvPr/>
              </p:nvSpPr>
              <p:spPr>
                <a:xfrm>
                  <a:off x="4924926" y="2011680"/>
                  <a:ext cx="301752" cy="384048"/>
                </a:xfrm>
                <a:prstGeom prst="rect">
                  <a:avLst/>
                </a:prstGeom>
                <a:solidFill>
                  <a:srgbClr val="595959"/>
                </a:solidFill>
                <a:ln w="12700"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595959"/>
                      </a:solidFill>
                    </a:rPr>
                    <a:t>X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775765C-ED0A-6926-90ED-1C84CE3B6716}"/>
                    </a:ext>
                  </a:extLst>
                </p:cNvPr>
                <p:cNvSpPr/>
                <p:nvPr/>
              </p:nvSpPr>
              <p:spPr>
                <a:xfrm>
                  <a:off x="4924926" y="2395728"/>
                  <a:ext cx="301752" cy="384048"/>
                </a:xfrm>
                <a:prstGeom prst="rect">
                  <a:avLst/>
                </a:prstGeom>
                <a:solidFill>
                  <a:srgbClr val="B8B8C0"/>
                </a:solidFill>
                <a:ln w="12700">
                  <a:solidFill>
                    <a:srgbClr val="B8B8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B8B8C0"/>
                      </a:solidFill>
                    </a:rPr>
                    <a:t>X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E330443-DCE7-3571-3E75-AC65A11F85E6}"/>
                    </a:ext>
                  </a:extLst>
                </p:cNvPr>
                <p:cNvSpPr/>
                <p:nvPr/>
              </p:nvSpPr>
              <p:spPr>
                <a:xfrm>
                  <a:off x="4924926" y="2779776"/>
                  <a:ext cx="301752" cy="384048"/>
                </a:xfrm>
                <a:prstGeom prst="rect">
                  <a:avLst/>
                </a:prstGeom>
                <a:solidFill>
                  <a:srgbClr val="E6E6F0"/>
                </a:solidFill>
                <a:ln w="12700">
                  <a:solidFill>
                    <a:srgbClr val="E6E6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6E6F0"/>
                      </a:solidFill>
                    </a:rPr>
                    <a:t>X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05BA23F-14F7-4DFA-E8C5-6EF077CEE9DD}"/>
                    </a:ext>
                  </a:extLst>
                </p:cNvPr>
                <p:cNvSpPr/>
                <p:nvPr/>
              </p:nvSpPr>
              <p:spPr>
                <a:xfrm>
                  <a:off x="4924926" y="3163824"/>
                  <a:ext cx="301752" cy="38404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FFFF"/>
                      </a:solidFill>
                    </a:rPr>
                    <a:t>X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1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50" y="4972358"/>
            <a:ext cx="3233099" cy="78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Aerospace and Defence	2.2</a:t>
            </a:r>
          </a:p>
        </p:txBody>
      </p:sp>
      <p:pic>
        <p:nvPicPr>
          <p:cNvPr id="2058" name="Picture 10" descr="D:\7.1 docs\draft\Presentations\customers\avibr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2427098"/>
            <a:ext cx="1173969" cy="4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7.1 docs\draft\Presentations\customers\ca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57001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7.1 docs\draft\Presentations\customers\honeywell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19156"/>
            <a:ext cx="1554466" cy="2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:\7.1 docs\draft\Presentations\customers\kangn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85" y="4332011"/>
            <a:ext cx="3048000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1691640" cy="2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50" y="1203334"/>
            <a:ext cx="1124712" cy="6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2" y="4666055"/>
            <a:ext cx="862589" cy="7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cacia System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488" y="1048929"/>
            <a:ext cx="1485900" cy="647700"/>
          </a:xfrm>
          <a:prstGeom prst="rect">
            <a:avLst/>
          </a:prstGeom>
          <a:noFill/>
        </p:spPr>
      </p:pic>
      <p:pic>
        <p:nvPicPr>
          <p:cNvPr id="30738" name="Picture 18" descr="DTA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733800"/>
            <a:ext cx="2057400" cy="385012"/>
          </a:xfrm>
          <a:prstGeom prst="rect">
            <a:avLst/>
          </a:prstGeom>
          <a:noFill/>
        </p:spPr>
      </p:pic>
      <p:pic>
        <p:nvPicPr>
          <p:cNvPr id="2050" name="Picture 2" descr="D:\7.1 docs\draft\Presentations\customers\AEgi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9" y="1676400"/>
            <a:ext cx="1095021" cy="6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04" y="1752600"/>
            <a:ext cx="768096" cy="7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Global C2 Technologi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65389" y="3608537"/>
            <a:ext cx="1273211" cy="510275"/>
          </a:xfrm>
          <a:prstGeom prst="rect">
            <a:avLst/>
          </a:prstGeom>
          <a:noFill/>
        </p:spPr>
      </p:pic>
      <p:pic>
        <p:nvPicPr>
          <p:cNvPr id="33794" name="Picture 2" descr="Doosan DS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4826" y="3551544"/>
            <a:ext cx="1451429" cy="205714"/>
          </a:xfrm>
          <a:prstGeom prst="rect">
            <a:avLst/>
          </a:prstGeom>
          <a:noFill/>
        </p:spPr>
      </p:pic>
      <p:pic>
        <p:nvPicPr>
          <p:cNvPr id="33800" name="Picture 8" descr="Korean Ai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76532" y="5185948"/>
            <a:ext cx="1914525" cy="36195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5" y="1106112"/>
            <a:ext cx="1361905" cy="5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89" y="1217892"/>
            <a:ext cx="1755012" cy="4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356736"/>
            <a:ext cx="1860550" cy="23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42" y="2492288"/>
            <a:ext cx="2028706" cy="33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3" y="1960356"/>
            <a:ext cx="1260557" cy="3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05" y="2755734"/>
            <a:ext cx="1191729" cy="6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68" y="2971799"/>
            <a:ext cx="1862857" cy="3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71" y="3594147"/>
            <a:ext cx="1646924" cy="42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7412"/>
            <a:ext cx="2822539" cy="1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29" y="4767967"/>
            <a:ext cx="1177915" cy="2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57" y="4799659"/>
            <a:ext cx="1752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5531570"/>
            <a:ext cx="1953651" cy="5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60" y="1828799"/>
            <a:ext cx="1921340" cy="48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5" y="1914978"/>
            <a:ext cx="1854200" cy="5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55" y="4210189"/>
            <a:ext cx="1409994" cy="6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71648"/>
            <a:ext cx="1765300" cy="3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3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Aerospace and Defence: 2</a:t>
            </a:r>
          </a:p>
        </p:txBody>
      </p:sp>
      <p:pic>
        <p:nvPicPr>
          <p:cNvPr id="7" name="Picture 32" descr="D:\7.1 docs\draft\Presentations\customers\nlr-logo-300x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07" y="1150838"/>
            <a:ext cx="2633218" cy="6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1" y="3960541"/>
            <a:ext cx="1636404" cy="7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True Anoma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81600"/>
            <a:ext cx="2286000" cy="4095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720"/>
            <a:ext cx="2114286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12" y="1281331"/>
            <a:ext cx="2087078" cy="3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19" y="2024821"/>
            <a:ext cx="1699158" cy="28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1242"/>
            <a:ext cx="2759242" cy="67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37" y="1953087"/>
            <a:ext cx="2104697" cy="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71" y="2816002"/>
            <a:ext cx="1765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40" y="2942947"/>
            <a:ext cx="21046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04626"/>
            <a:ext cx="2414337" cy="6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89" y="5165894"/>
            <a:ext cx="2018287" cy="39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1409633" cy="5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9948"/>
            <a:ext cx="1912766" cy="7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53" y="3928071"/>
            <a:ext cx="1081126" cy="7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1275"/>
            <a:ext cx="1873479" cy="5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Automotive	2.3</a:t>
            </a:r>
          </a:p>
        </p:txBody>
      </p:sp>
      <p:pic>
        <p:nvPicPr>
          <p:cNvPr id="4101" name="Picture 5" descr="D:\7.1 docs\draft\Presentations\customers\haldex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76"/>
            <a:ext cx="15367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7.1 docs\draft\Presentations\customers\hyundai-w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7" y="3581400"/>
            <a:ext cx="1881403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7.1 docs\draft\Presentations\customers\logo-val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605864"/>
            <a:ext cx="1524000" cy="6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ZF TR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337" y="4625339"/>
            <a:ext cx="1844013" cy="829807"/>
          </a:xfrm>
          <a:prstGeom prst="rect">
            <a:avLst/>
          </a:prstGeom>
          <a:noFill/>
        </p:spPr>
      </p:pic>
      <p:pic>
        <p:nvPicPr>
          <p:cNvPr id="31746" name="Picture 2" descr="GH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419425"/>
            <a:ext cx="1285875" cy="571501"/>
          </a:xfrm>
          <a:prstGeom prst="rect">
            <a:avLst/>
          </a:prstGeom>
          <a:noFill/>
        </p:spPr>
      </p:pic>
      <p:pic>
        <p:nvPicPr>
          <p:cNvPr id="14" name="Picture 2" descr="Horiba-MI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75404"/>
            <a:ext cx="2647950" cy="71552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444999" cy="7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92" y="4761374"/>
            <a:ext cx="2393615" cy="5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43" y="1481853"/>
            <a:ext cx="2845715" cy="2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120901" cy="6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80" y="3506201"/>
            <a:ext cx="1968500" cy="6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7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Systems Integration	2.4</a:t>
            </a:r>
          </a:p>
        </p:txBody>
      </p:sp>
      <p:pic>
        <p:nvPicPr>
          <p:cNvPr id="6149" name="Picture 5" descr="D:\7.1 docs\draft\Presentations\customers\carl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05000"/>
            <a:ext cx="1595438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7.1 docs\draft\Presentations\customers\engaso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9888"/>
            <a:ext cx="1752600" cy="6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48316"/>
            <a:ext cx="2483988" cy="5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D:\7.1 docs\draft\Presentations\customers\lgcn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97" y="5399496"/>
            <a:ext cx="2313457" cy="5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D:\7.1 docs\draft\Presentations\customers\MontaVist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27" y="4967355"/>
            <a:ext cx="866573" cy="8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Daronmo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3223" y="1981200"/>
            <a:ext cx="2666999" cy="381000"/>
          </a:xfrm>
          <a:prstGeom prst="rect">
            <a:avLst/>
          </a:prstGeom>
          <a:noFill/>
        </p:spPr>
      </p:pic>
      <p:pic>
        <p:nvPicPr>
          <p:cNvPr id="26640" name="Picture 16" descr="In-Depth Engineer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1" y="4267200"/>
            <a:ext cx="1524000" cy="811162"/>
          </a:xfrm>
          <a:prstGeom prst="rect">
            <a:avLst/>
          </a:prstGeom>
          <a:noFill/>
        </p:spPr>
      </p:pic>
      <p:pic>
        <p:nvPicPr>
          <p:cNvPr id="33" name="Picture 2" descr="Alt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143000"/>
            <a:ext cx="619125" cy="1009650"/>
          </a:xfrm>
          <a:prstGeom prst="rect">
            <a:avLst/>
          </a:prstGeom>
          <a:noFill/>
        </p:spPr>
      </p:pic>
      <p:pic>
        <p:nvPicPr>
          <p:cNvPr id="34" name="Picture 4" descr="Ax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63205" y="1378571"/>
            <a:ext cx="1782200" cy="409575"/>
          </a:xfrm>
          <a:prstGeom prst="rect">
            <a:avLst/>
          </a:prstGeom>
          <a:noFill/>
        </p:spPr>
      </p:pic>
      <p:pic>
        <p:nvPicPr>
          <p:cNvPr id="35" name="Picture 6" descr="Bizpe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9505" y="1150407"/>
            <a:ext cx="1395332" cy="638175"/>
          </a:xfrm>
          <a:prstGeom prst="rect">
            <a:avLst/>
          </a:prstGeom>
          <a:noFill/>
        </p:spPr>
      </p:pic>
      <p:pic>
        <p:nvPicPr>
          <p:cNvPr id="36" name="Picture 8" descr="CSS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057400"/>
            <a:ext cx="1339339" cy="609600"/>
          </a:xfrm>
          <a:prstGeom prst="rect">
            <a:avLst/>
          </a:prstGeom>
          <a:noFill/>
        </p:spPr>
      </p:pic>
      <p:pic>
        <p:nvPicPr>
          <p:cNvPr id="38" name="Picture 10" descr="E3 Consultant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2895600"/>
            <a:ext cx="1376064" cy="705430"/>
          </a:xfrm>
          <a:prstGeom prst="rect">
            <a:avLst/>
          </a:prstGeom>
          <a:noFill/>
        </p:spPr>
      </p:pic>
      <p:pic>
        <p:nvPicPr>
          <p:cNvPr id="29700" name="Picture 4" descr="Infor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0" y="4348348"/>
            <a:ext cx="1300176" cy="604652"/>
          </a:xfrm>
          <a:prstGeom prst="rect">
            <a:avLst/>
          </a:prstGeom>
          <a:noFill/>
        </p:spPr>
      </p:pic>
      <p:pic>
        <p:nvPicPr>
          <p:cNvPr id="44" name="Picture 24" descr="ManTec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98641" y="5525172"/>
            <a:ext cx="2050864" cy="51455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84" y="1395635"/>
            <a:ext cx="1133356" cy="3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70" y="1371664"/>
            <a:ext cx="1827570" cy="3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353290" cy="5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1" y="5261785"/>
            <a:ext cx="1398654" cy="7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98" y="4232641"/>
            <a:ext cx="835543" cy="102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71" y="4326887"/>
            <a:ext cx="3128818" cy="3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63" y="4781830"/>
            <a:ext cx="1399919" cy="6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133600" cy="38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1850769" cy="5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63" y="3847798"/>
            <a:ext cx="2857497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29" y="2849351"/>
            <a:ext cx="1902371" cy="6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2124"/>
            <a:ext cx="1337004" cy="5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3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Systems Integration: 2</a:t>
            </a:r>
          </a:p>
        </p:txBody>
      </p:sp>
      <p:pic>
        <p:nvPicPr>
          <p:cNvPr id="26" name="Picture 26" descr="D:\7.1 docs\draft\Presentations\customers\praemitt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62" y="1859306"/>
            <a:ext cx="193873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D:\7.1 docs\draft\Presentations\customers\O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49791"/>
            <a:ext cx="1550754" cy="6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D:\7.1 docs\draft\Presentations\customers\ns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219200"/>
            <a:ext cx="11201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Tri-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1464" y="5518041"/>
            <a:ext cx="1799545" cy="528617"/>
          </a:xfrm>
          <a:prstGeom prst="rect">
            <a:avLst/>
          </a:prstGeom>
          <a:noFill/>
        </p:spPr>
      </p:pic>
      <p:pic>
        <p:nvPicPr>
          <p:cNvPr id="22" name="Picture 38" descr="D:\7.1 docs\draft\Presentations\customers\verax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97" y="4753428"/>
            <a:ext cx="1410781" cy="4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unkfr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311" y="2697588"/>
            <a:ext cx="1487498" cy="1043091"/>
          </a:xfrm>
          <a:prstGeom prst="rect">
            <a:avLst/>
          </a:prstGeom>
          <a:noFill/>
        </p:spPr>
      </p:pic>
      <p:pic>
        <p:nvPicPr>
          <p:cNvPr id="38" name="Picture 6" descr="RUSATOM AUTOMATED CONTROL SYSTEM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2836" y="2819400"/>
            <a:ext cx="2251564" cy="756117"/>
          </a:xfrm>
          <a:prstGeom prst="rect">
            <a:avLst/>
          </a:prstGeom>
          <a:noFill/>
        </p:spPr>
      </p:pic>
      <p:pic>
        <p:nvPicPr>
          <p:cNvPr id="28674" name="Picture 2" descr="SA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5700" y="3276019"/>
            <a:ext cx="1432277" cy="666751"/>
          </a:xfrm>
          <a:prstGeom prst="rect">
            <a:avLst/>
          </a:prstGeom>
          <a:noFill/>
        </p:spPr>
      </p:pic>
      <p:pic>
        <p:nvPicPr>
          <p:cNvPr id="42" name="Picture 11" descr="Sebastian Tombs Enterpris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6069" y="3694216"/>
            <a:ext cx="1699364" cy="839320"/>
          </a:xfrm>
          <a:prstGeom prst="rect">
            <a:avLst/>
          </a:prstGeom>
          <a:noFill/>
        </p:spPr>
      </p:pic>
      <p:pic>
        <p:nvPicPr>
          <p:cNvPr id="44" name="Picture 13" descr="Teledyne Brown Engineer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61329" y="4724853"/>
            <a:ext cx="2115278" cy="489855"/>
          </a:xfrm>
          <a:prstGeom prst="rect">
            <a:avLst/>
          </a:prstGeom>
          <a:noFill/>
        </p:spPr>
      </p:pic>
      <p:pic>
        <p:nvPicPr>
          <p:cNvPr id="28678" name="Picture 6" descr="VEMA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41718" y="5416341"/>
            <a:ext cx="1813664" cy="66198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35826"/>
            <a:ext cx="1261583" cy="61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73" y="2567856"/>
            <a:ext cx="1570475" cy="59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69633"/>
            <a:ext cx="1714500" cy="7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2613"/>
            <a:ext cx="1502768" cy="50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1" y="4800601"/>
            <a:ext cx="1568902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4" y="470625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71929"/>
            <a:ext cx="1981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86" y="2011222"/>
            <a:ext cx="1638300" cy="4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807210" cy="5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76" y="2057400"/>
            <a:ext cx="2003824" cy="5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21" y="5513258"/>
            <a:ext cx="158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53" y="2814699"/>
            <a:ext cx="1736835" cy="6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9A2E1-6FAD-EB15-86CD-859D7EB2CB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27112" y="4090215"/>
            <a:ext cx="1561865" cy="5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Energy and Construction	2.5</a:t>
            </a:r>
          </a:p>
        </p:txBody>
      </p:sp>
      <p:pic>
        <p:nvPicPr>
          <p:cNvPr id="44" name="Picture 17" descr="D:\7.1 docs\draft\Presentations\customers\oric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55" y="4737198"/>
            <a:ext cx="146304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D:\7.1 docs\draft\Presentations\customers\logo-terra-p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27" y="4884096"/>
            <a:ext cx="1622680" cy="5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37551" cy="9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97" y="1219200"/>
            <a:ext cx="2095303" cy="3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921375" cy="3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3516"/>
            <a:ext cx="1606231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TPS Real Esta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15" y="5507224"/>
            <a:ext cx="937660" cy="533400"/>
          </a:xfrm>
          <a:prstGeom prst="rect">
            <a:avLst/>
          </a:prstGeom>
          <a:noFill/>
        </p:spPr>
      </p:pic>
      <p:pic>
        <p:nvPicPr>
          <p:cNvPr id="58" name="Picture 16" descr="D:\7.1 docs\draft\Presentations\customers\niels-logo-b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22" y="3665622"/>
            <a:ext cx="138029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0" descr="Oceaneering Umbilical Soluti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8371" y="4148312"/>
            <a:ext cx="1346199" cy="609600"/>
          </a:xfrm>
          <a:prstGeom prst="rect">
            <a:avLst/>
          </a:prstGeom>
          <a:noFill/>
        </p:spPr>
      </p:pic>
      <p:pic>
        <p:nvPicPr>
          <p:cNvPr id="65" name="Picture 22" descr="Pheonix Internationa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5331199"/>
            <a:ext cx="1860670" cy="611695"/>
          </a:xfrm>
          <a:prstGeom prst="rect">
            <a:avLst/>
          </a:prstGeom>
          <a:noFill/>
        </p:spPr>
      </p:pic>
      <p:pic>
        <p:nvPicPr>
          <p:cNvPr id="66" name="Picture 24" descr="Silverwell Energ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9937" y="5419947"/>
            <a:ext cx="1508249" cy="707954"/>
          </a:xfrm>
          <a:prstGeom prst="rect">
            <a:avLst/>
          </a:prstGeom>
          <a:noFill/>
        </p:spPr>
      </p:pic>
      <p:pic>
        <p:nvPicPr>
          <p:cNvPr id="69" name="Picture 28" descr="Westinghouse Electric Compan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9287" y="5577412"/>
            <a:ext cx="1278080" cy="457200"/>
          </a:xfrm>
          <a:prstGeom prst="rect">
            <a:avLst/>
          </a:prstGeom>
          <a:noFill/>
        </p:spPr>
      </p:pic>
      <p:pic>
        <p:nvPicPr>
          <p:cNvPr id="73" name="Picture 4" descr="General Fus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02576" y="2622146"/>
            <a:ext cx="2314434" cy="402771"/>
          </a:xfrm>
          <a:prstGeom prst="rect">
            <a:avLst/>
          </a:prstGeom>
          <a:noFill/>
        </p:spPr>
      </p:pic>
      <p:pic>
        <p:nvPicPr>
          <p:cNvPr id="74" name="Picture 2" descr="LS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37201" y="3192833"/>
            <a:ext cx="1938814" cy="306705"/>
          </a:xfrm>
          <a:prstGeom prst="rect">
            <a:avLst/>
          </a:prstGeom>
          <a:noFill/>
        </p:spPr>
      </p:pic>
      <p:pic>
        <p:nvPicPr>
          <p:cNvPr id="76" name="Picture 10" descr="KEPC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3505200"/>
            <a:ext cx="1524000" cy="609601"/>
          </a:xfrm>
          <a:prstGeom prst="rect">
            <a:avLst/>
          </a:prstGeom>
          <a:noFill/>
        </p:spPr>
      </p:pic>
      <p:pic>
        <p:nvPicPr>
          <p:cNvPr id="78" name="Picture 6" descr="Newton Energy Solution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6483" y="4256996"/>
            <a:ext cx="1847587" cy="4572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22" y="1167233"/>
            <a:ext cx="1962063" cy="58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21611"/>
            <a:ext cx="1400441" cy="5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93" y="2577984"/>
            <a:ext cx="201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99" y="3030109"/>
            <a:ext cx="1835818" cy="4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70" y="3275752"/>
            <a:ext cx="1022407" cy="6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8844"/>
            <a:ext cx="1702594" cy="75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99" y="4184121"/>
            <a:ext cx="1993900" cy="34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9" y="4896575"/>
            <a:ext cx="2016382" cy="3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39" y="3429000"/>
            <a:ext cx="2264898" cy="5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53" y="1882048"/>
            <a:ext cx="2444750" cy="42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70" y="1178071"/>
            <a:ext cx="2102637" cy="3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82" y="1681966"/>
            <a:ext cx="1426639" cy="8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7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Government and Military	2.6</a:t>
            </a:r>
          </a:p>
        </p:txBody>
      </p:sp>
      <p:pic>
        <p:nvPicPr>
          <p:cNvPr id="8196" name="Picture 4" descr="D:\7.1 docs\draft\Presentations\customers\dod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38" y="1100293"/>
            <a:ext cx="2228880" cy="5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7.1 docs\draft\Presentations\customers\navs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38" y="4274586"/>
            <a:ext cx="1702151" cy="7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5019408"/>
            <a:ext cx="1134274" cy="113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Naval Force Analysis Test Evaluation Gro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330" y="2980414"/>
            <a:ext cx="1828800" cy="704851"/>
          </a:xfrm>
          <a:prstGeom prst="rect">
            <a:avLst/>
          </a:prstGeom>
          <a:noFill/>
        </p:spPr>
      </p:pic>
      <p:pic>
        <p:nvPicPr>
          <p:cNvPr id="23568" name="Picture 16" descr="RAA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257799"/>
            <a:ext cx="2152650" cy="636879"/>
          </a:xfrm>
          <a:prstGeom prst="rect">
            <a:avLst/>
          </a:prstGeom>
          <a:noFill/>
        </p:spPr>
      </p:pic>
      <p:pic>
        <p:nvPicPr>
          <p:cNvPr id="23558" name="Picture 6" descr="Home Offi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971800"/>
            <a:ext cx="1772092" cy="762000"/>
          </a:xfrm>
          <a:prstGeom prst="rect">
            <a:avLst/>
          </a:prstGeom>
          <a:noFill/>
        </p:spPr>
      </p:pic>
      <p:pic>
        <p:nvPicPr>
          <p:cNvPr id="8199" name="Picture 7" descr="D:\7.1 docs\draft\Presentations\customers\logoFA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13" y="1670345"/>
            <a:ext cx="1189647" cy="11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Naval Information Warfare Cent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038600"/>
            <a:ext cx="1066800" cy="91144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2434"/>
            <a:ext cx="2442962" cy="49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1" y="2445283"/>
            <a:ext cx="2611736" cy="8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10" y="3393312"/>
            <a:ext cx="1877543" cy="6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75" y="5257798"/>
            <a:ext cx="1989175" cy="68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484"/>
            <a:ext cx="2228850" cy="7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1878202"/>
            <a:ext cx="1986426" cy="8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D:\7.1 docs\draft\Presentations\customers\nas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00" y="3068222"/>
            <a:ext cx="1278943" cy="10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41" y="3802754"/>
            <a:ext cx="1134274" cy="10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8EEE0-B90D-3C5C-BEE9-83B0895BA1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1849" y="4234109"/>
            <a:ext cx="2344270" cy="66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EB069-964D-7ECF-A2AE-3CE106BF31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51" y="1322604"/>
            <a:ext cx="2175044" cy="1056312"/>
          </a:xfrm>
          <a:prstGeom prst="rect">
            <a:avLst/>
          </a:prstGeom>
        </p:spPr>
      </p:pic>
      <p:pic>
        <p:nvPicPr>
          <p:cNvPr id="8195" name="Picture 3" descr="D:\7.1 docs\draft\Presentations\customers\dap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65" y="1145386"/>
            <a:ext cx="2210849" cy="4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UKHS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15188" y="4821887"/>
            <a:ext cx="1337093" cy="1391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94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3" y="3616928"/>
            <a:ext cx="1506074" cy="95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Manufacturing	2.7</a:t>
            </a:r>
          </a:p>
        </p:txBody>
      </p:sp>
      <p:pic>
        <p:nvPicPr>
          <p:cNvPr id="22536" name="Picture 8" descr="Coo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1450740" cy="491574"/>
          </a:xfrm>
          <a:prstGeom prst="rect">
            <a:avLst/>
          </a:prstGeom>
          <a:noFill/>
        </p:spPr>
      </p:pic>
      <p:pic>
        <p:nvPicPr>
          <p:cNvPr id="4" name="Picture 4" descr="Cor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143000"/>
            <a:ext cx="952500" cy="952501"/>
          </a:xfrm>
          <a:prstGeom prst="rect">
            <a:avLst/>
          </a:prstGeom>
          <a:noFill/>
        </p:spPr>
      </p:pic>
      <p:pic>
        <p:nvPicPr>
          <p:cNvPr id="23554" name="Picture 2" descr="DefendT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143000"/>
            <a:ext cx="1317625" cy="616923"/>
          </a:xfrm>
          <a:prstGeom prst="rect">
            <a:avLst/>
          </a:prstGeom>
          <a:noFill/>
        </p:spPr>
      </p:pic>
      <p:pic>
        <p:nvPicPr>
          <p:cNvPr id="22534" name="Picture 6" descr="Dongil Shipy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8046" y="2057400"/>
            <a:ext cx="2206625" cy="492813"/>
          </a:xfrm>
          <a:prstGeom prst="rect">
            <a:avLst/>
          </a:prstGeom>
          <a:noFill/>
        </p:spPr>
      </p:pic>
      <p:pic>
        <p:nvPicPr>
          <p:cNvPr id="30" name="Picture 7" descr="D:\7.1 docs\draft\Presentations\customers\emers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134043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894219" cy="8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 descr="Kato Engineer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733800"/>
            <a:ext cx="1143000" cy="1143000"/>
          </a:xfrm>
          <a:prstGeom prst="rect">
            <a:avLst/>
          </a:prstGeom>
          <a:noFill/>
        </p:spPr>
      </p:pic>
      <p:pic>
        <p:nvPicPr>
          <p:cNvPr id="36" name="Picture 18" descr="MT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3581400"/>
            <a:ext cx="1428750" cy="1428750"/>
          </a:xfrm>
          <a:prstGeom prst="rect">
            <a:avLst/>
          </a:prstGeom>
          <a:noFill/>
        </p:spPr>
      </p:pic>
      <p:pic>
        <p:nvPicPr>
          <p:cNvPr id="37" name="Picture 6" descr="D:\7.1 docs\draft\Presentations\customers\nanotec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52" y="4635507"/>
            <a:ext cx="2319801" cy="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Peregrine Semiconducto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4595" y="4572000"/>
            <a:ext cx="1615268" cy="609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820"/>
            <a:ext cx="2101850" cy="3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2654889"/>
            <a:ext cx="2520254" cy="5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76537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56139"/>
            <a:ext cx="2025650" cy="4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15" y="5638799"/>
            <a:ext cx="3658347" cy="3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88" y="4925828"/>
            <a:ext cx="1034453" cy="5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2" y="2265706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62" y="3099217"/>
            <a:ext cx="1739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77" y="5339175"/>
            <a:ext cx="1934415" cy="5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6767"/>
            <a:ext cx="2286000" cy="3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56" y="1232168"/>
            <a:ext cx="1435815" cy="47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97" y="2934842"/>
            <a:ext cx="1602611" cy="5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3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Manufacturing: 2	</a:t>
            </a:r>
          </a:p>
        </p:txBody>
      </p:sp>
      <p:pic>
        <p:nvPicPr>
          <p:cNvPr id="49160" name="Picture 8" descr="Stellenbosch Nanofi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804"/>
            <a:ext cx="2189855" cy="761396"/>
          </a:xfrm>
          <a:prstGeom prst="rect">
            <a:avLst/>
          </a:prstGeom>
          <a:noFill/>
        </p:spPr>
      </p:pic>
      <p:pic>
        <p:nvPicPr>
          <p:cNvPr id="22530" name="Picture 2" descr="Tempos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895600" cy="64530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355850" cy="76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8132"/>
            <a:ext cx="1828800" cy="6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0086"/>
            <a:ext cx="1835150" cy="7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4297"/>
            <a:ext cx="2209800" cy="3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36497"/>
            <a:ext cx="2178050" cy="6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4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Medical and Pharmaceutical	2.8</a:t>
            </a:r>
          </a:p>
        </p:txBody>
      </p:sp>
      <p:pic>
        <p:nvPicPr>
          <p:cNvPr id="10242" name="Picture 2" descr="D:\7.1 docs\draft\Presentations\customers\Inste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41" y="2086326"/>
            <a:ext cx="2505365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02391"/>
            <a:ext cx="1829341" cy="63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1357221" cy="7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Kuzbass Cardiology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211039"/>
            <a:ext cx="1930400" cy="914400"/>
          </a:xfrm>
          <a:prstGeom prst="rect">
            <a:avLst/>
          </a:prstGeom>
          <a:noFill/>
        </p:spPr>
      </p:pic>
      <p:pic>
        <p:nvPicPr>
          <p:cNvPr id="5" name="Picture 4" descr="Lil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435186"/>
            <a:ext cx="1672938" cy="699904"/>
          </a:xfrm>
          <a:prstGeom prst="rect">
            <a:avLst/>
          </a:prstGeom>
          <a:noFill/>
        </p:spPr>
      </p:pic>
      <p:pic>
        <p:nvPicPr>
          <p:cNvPr id="6" name="Picture 2" descr="CS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143000"/>
            <a:ext cx="2000250" cy="752476"/>
          </a:xfrm>
          <a:prstGeom prst="rect">
            <a:avLst/>
          </a:prstGeom>
          <a:noFill/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344639"/>
            <a:ext cx="3345876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5" y="2217011"/>
            <a:ext cx="2533325" cy="8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306664"/>
            <a:ext cx="1771650" cy="3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18536"/>
            <a:ext cx="2514600" cy="3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06" y="4343400"/>
            <a:ext cx="2002524" cy="5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9039"/>
            <a:ext cx="2138564" cy="6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5199"/>
            <a:ext cx="1858269" cy="6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27274"/>
            <a:ext cx="3079750" cy="6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87" y="3471883"/>
            <a:ext cx="2421013" cy="4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5" y="5310283"/>
            <a:ext cx="2379345" cy="4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3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/>
            </a:pPr>
            <a:r>
              <a:rPr lang="en-GB" dirty="0"/>
              <a:t>3SL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Customers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Cradle Overview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Example Applications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Benefits and Use Cases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3SL Services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8052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Telecommunications	2.9</a:t>
            </a:r>
          </a:p>
        </p:txBody>
      </p:sp>
      <p:pic>
        <p:nvPicPr>
          <p:cNvPr id="11268" name="Picture 4" descr="D:\7.1 docs\draft\Presentations\customers\it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39" y="1250762"/>
            <a:ext cx="1444518" cy="1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36800"/>
            <a:ext cx="128672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Xili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38590"/>
            <a:ext cx="1143001" cy="788833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590800" cy="3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16278"/>
            <a:ext cx="1808747" cy="66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36801"/>
            <a:ext cx="2286000" cy="6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273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Transport	2.10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6758"/>
            <a:ext cx="2067886" cy="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21484"/>
            <a:ext cx="1539491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43443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NEO 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97559"/>
            <a:ext cx="1828800" cy="680314"/>
          </a:xfrm>
          <a:prstGeom prst="rect">
            <a:avLst/>
          </a:prstGeom>
          <a:noFill/>
        </p:spPr>
      </p:pic>
      <p:pic>
        <p:nvPicPr>
          <p:cNvPr id="19460" name="Picture 4" descr="Hanning-Kah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82952"/>
            <a:ext cx="2971800" cy="474371"/>
          </a:xfrm>
          <a:prstGeom prst="rect">
            <a:avLst/>
          </a:prstGeom>
          <a:noFill/>
        </p:spPr>
      </p:pic>
      <p:pic>
        <p:nvPicPr>
          <p:cNvPr id="3" name="Picture 2" descr="Tellus Logist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8241" y="2812963"/>
            <a:ext cx="1921323" cy="477421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247232" cy="4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87" y="1871078"/>
            <a:ext cx="2339293" cy="82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65010"/>
            <a:ext cx="1067218" cy="110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07" y="3657600"/>
            <a:ext cx="2057818" cy="50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29" y="2376484"/>
            <a:ext cx="2154874" cy="6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01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Cradle Overview	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Is an integrated, multi-user, systems engineering environment, for:</a:t>
            </a:r>
          </a:p>
          <a:p>
            <a:pPr lvl="1"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Requirements</a:t>
            </a:r>
            <a:r>
              <a:rPr lang="en-GB" dirty="0"/>
              <a:t> management 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</a:t>
            </a:r>
            <a:r>
              <a:rPr lang="en-GB" i="1" dirty="0">
                <a:solidFill>
                  <a:srgbClr val="E60A0A"/>
                </a:solidFill>
              </a:rPr>
              <a:t>MBSE</a:t>
            </a:r>
            <a:r>
              <a:rPr lang="en-GB" dirty="0"/>
              <a:t>: process, product, architecture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Performance</a:t>
            </a:r>
            <a:r>
              <a:rPr lang="en-GB" dirty="0"/>
              <a:t> modelling	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</a:t>
            </a:r>
            <a:r>
              <a:rPr lang="en-GB" i="1" dirty="0">
                <a:solidFill>
                  <a:srgbClr val="E60A0A"/>
                </a:solidFill>
              </a:rPr>
              <a:t>Risk</a:t>
            </a:r>
            <a:r>
              <a:rPr lang="en-GB" dirty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Test</a:t>
            </a:r>
            <a:r>
              <a:rPr lang="en-GB" dirty="0"/>
              <a:t> management and </a:t>
            </a:r>
            <a:r>
              <a:rPr lang="en-GB" i="1" dirty="0">
                <a:solidFill>
                  <a:srgbClr val="E60A0A"/>
                </a:solidFill>
              </a:rPr>
              <a:t>execution</a:t>
            </a:r>
            <a:r>
              <a:rPr lang="en-GB" dirty="0"/>
              <a:t>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</a:t>
            </a:r>
            <a:r>
              <a:rPr lang="en-GB" i="1" dirty="0">
                <a:solidFill>
                  <a:srgbClr val="E60A0A"/>
                </a:solidFill>
              </a:rPr>
              <a:t>Configuration</a:t>
            </a:r>
            <a:r>
              <a:rPr lang="en-GB" dirty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Document</a:t>
            </a:r>
            <a:r>
              <a:rPr lang="en-GB" dirty="0"/>
              <a:t> generation	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Software-design synchronisation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User defined environments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Web publishing</a:t>
            </a:r>
          </a:p>
          <a:p>
            <a:pPr lvl="1">
              <a:spcBef>
                <a:spcPts val="200"/>
              </a:spcBef>
            </a:pPr>
            <a:r>
              <a:rPr lang="en-GB" dirty="0"/>
              <a:t>Web access (portals)	 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Distributed data management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GB" dirty="0"/>
              <a:t>1 major release and </a:t>
            </a:r>
            <a:r>
              <a:rPr lang="en-GB" dirty="0">
                <a:sym typeface="Symbol"/>
              </a:rPr>
              <a:t> </a:t>
            </a:r>
            <a:r>
              <a:rPr lang="en-GB" dirty="0"/>
              <a:t>2 interim releases each year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Lifecycle coverage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Scope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Functionality - modules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Databases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Cross references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Architecture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3962400"/>
            <a:ext cx="2580002" cy="157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Platforms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Deployment options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Licensing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Interfaces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Process applicability</a:t>
            </a:r>
          </a:p>
        </p:txBody>
      </p:sp>
    </p:spTree>
    <p:extLst>
      <p:ext uri="{BB962C8B-B14F-4D97-AF65-F5344CB8AC3E}">
        <p14:creationId xmlns:p14="http://schemas.microsoft.com/office/powerpoint/2010/main" val="132166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Lifecycle Coverage	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Cradle supports the </a:t>
            </a:r>
            <a:r>
              <a:rPr lang="en-GB" altLang="en-US" i="1" dirty="0">
                <a:solidFill>
                  <a:srgbClr val="E60A0A"/>
                </a:solidFill>
              </a:rPr>
              <a:t>full lifecycle</a:t>
            </a:r>
            <a:r>
              <a:rPr lang="en-GB" altLang="en-US" dirty="0"/>
              <a:t>, providing </a:t>
            </a:r>
            <a:r>
              <a:rPr lang="en-GB" altLang="en-US" i="1" dirty="0">
                <a:solidFill>
                  <a:srgbClr val="E60A0A"/>
                </a:solidFill>
              </a:rPr>
              <a:t>end-to-end traceability:</a:t>
            </a:r>
            <a:endParaRPr lang="en-GB" dirty="0"/>
          </a:p>
        </p:txBody>
      </p:sp>
      <p:sp>
        <p:nvSpPr>
          <p:cNvPr id="141" name="Line 16"/>
          <p:cNvSpPr>
            <a:spLocks noChangeShapeType="1"/>
          </p:cNvSpPr>
          <p:nvPr/>
        </p:nvSpPr>
        <p:spPr bwMode="auto">
          <a:xfrm>
            <a:off x="584503" y="4691063"/>
            <a:ext cx="7315200" cy="0"/>
          </a:xfrm>
          <a:prstGeom prst="line">
            <a:avLst/>
          </a:prstGeom>
          <a:noFill/>
          <a:ln w="12700">
            <a:solidFill>
              <a:srgbClr val="E60A0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9" name="Text Box 19"/>
          <p:cNvSpPr txBox="1">
            <a:spLocks noChangeArrowheads="1"/>
          </p:cNvSpPr>
          <p:nvPr/>
        </p:nvSpPr>
        <p:spPr bwMode="auto">
          <a:xfrm>
            <a:off x="6774395" y="3331517"/>
            <a:ext cx="11253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GB" altLang="en-US" sz="1800" u="sng" dirty="0">
                <a:solidFill>
                  <a:srgbClr val="008000"/>
                </a:solidFill>
                <a:latin typeface="+mn-lt"/>
              </a:rPr>
              <a:t>Systems</a:t>
            </a:r>
            <a:br>
              <a:rPr lang="en-GB" altLang="en-US" sz="1800" u="sng" dirty="0">
                <a:solidFill>
                  <a:srgbClr val="008000"/>
                </a:solidFill>
                <a:latin typeface="+mn-lt"/>
              </a:rPr>
            </a:br>
            <a:r>
              <a:rPr lang="en-GB" altLang="en-US" sz="1800" u="sng" dirty="0">
                <a:solidFill>
                  <a:srgbClr val="008000"/>
                </a:solidFill>
                <a:latin typeface="+mn-lt"/>
              </a:rPr>
              <a:t>Engineering</a:t>
            </a:r>
          </a:p>
        </p:txBody>
      </p:sp>
      <p:sp>
        <p:nvSpPr>
          <p:cNvPr id="150" name="Text Box 20"/>
          <p:cNvSpPr txBox="1">
            <a:spLocks noChangeArrowheads="1"/>
          </p:cNvSpPr>
          <p:nvPr/>
        </p:nvSpPr>
        <p:spPr bwMode="auto">
          <a:xfrm>
            <a:off x="5710001" y="4801850"/>
            <a:ext cx="218970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GB" altLang="en-US" sz="1800" u="sng" dirty="0">
                <a:solidFill>
                  <a:srgbClr val="008000"/>
                </a:solidFill>
                <a:latin typeface="+mn-lt"/>
              </a:rPr>
              <a:t>Engineering Disciplines</a:t>
            </a:r>
            <a:br>
              <a:rPr lang="en-GB" altLang="en-US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Mechanical,</a:t>
            </a:r>
            <a:br>
              <a:rPr lang="en-GB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Electrical,</a:t>
            </a:r>
            <a:br>
              <a:rPr lang="en-GB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Electronic,</a:t>
            </a:r>
            <a:br>
              <a:rPr lang="en-GB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Civil,</a:t>
            </a:r>
            <a:br>
              <a:rPr lang="en-GB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Software</a:t>
            </a:r>
          </a:p>
        </p:txBody>
      </p:sp>
      <p:sp>
        <p:nvSpPr>
          <p:cNvPr id="152" name="Freeform 22"/>
          <p:cNvSpPr>
            <a:spLocks/>
          </p:cNvSpPr>
          <p:nvPr/>
        </p:nvSpPr>
        <p:spPr bwMode="auto">
          <a:xfrm>
            <a:off x="1727836" y="2439988"/>
            <a:ext cx="3505200" cy="2251075"/>
          </a:xfrm>
          <a:custGeom>
            <a:avLst/>
            <a:gdLst>
              <a:gd name="T0" fmla="*/ 0 w 2208"/>
              <a:gd name="T1" fmla="*/ 0 h 1418"/>
              <a:gd name="T2" fmla="*/ 651 w 2208"/>
              <a:gd name="T3" fmla="*/ 1418 h 1418"/>
              <a:gd name="T4" fmla="*/ 1554 w 2208"/>
              <a:gd name="T5" fmla="*/ 1418 h 1418"/>
              <a:gd name="T6" fmla="*/ 2208 w 2208"/>
              <a:gd name="T7" fmla="*/ 0 h 14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1418">
                <a:moveTo>
                  <a:pt x="0" y="0"/>
                </a:moveTo>
                <a:lnTo>
                  <a:pt x="651" y="1418"/>
                </a:lnTo>
                <a:lnTo>
                  <a:pt x="1554" y="1418"/>
                </a:lnTo>
                <a:lnTo>
                  <a:pt x="2208" y="0"/>
                </a:lnTo>
              </a:path>
            </a:pathLst>
          </a:custGeom>
          <a:noFill/>
          <a:ln w="31750"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0A0AB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3521" y="4687888"/>
            <a:ext cx="3875382" cy="1524000"/>
            <a:chOff x="1433521" y="4687888"/>
            <a:chExt cx="3875382" cy="1524000"/>
          </a:xfrm>
        </p:grpSpPr>
        <p:sp>
          <p:nvSpPr>
            <p:cNvPr id="143" name="AutoShape 5"/>
            <p:cNvSpPr>
              <a:spLocks noChangeArrowheads="1"/>
            </p:cNvSpPr>
            <p:nvPr/>
          </p:nvSpPr>
          <p:spPr bwMode="auto">
            <a:xfrm flipV="1">
              <a:off x="2764474" y="4687888"/>
              <a:ext cx="1422400" cy="1524000"/>
            </a:xfrm>
            <a:prstGeom prst="triangle">
              <a:avLst>
                <a:gd name="adj" fmla="val 50000"/>
              </a:avLst>
            </a:prstGeom>
            <a:solidFill>
              <a:srgbClr val="FFABCD">
                <a:alpha val="35000"/>
              </a:srgbClr>
            </a:solidFill>
            <a:ln w="12700">
              <a:solidFill>
                <a:srgbClr val="E60A0A"/>
              </a:solidFill>
              <a:miter lim="800000"/>
              <a:headEnd/>
              <a:tailEnd/>
            </a:ln>
            <a:effectLst/>
          </p:spPr>
          <p:txBody>
            <a:bodyPr rot="10800000"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Discipline</a:t>
              </a:r>
              <a:br>
                <a:rPr lang="en-US" altLang="en-US" sz="1400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Point</a:t>
              </a:r>
              <a:br>
                <a:rPr lang="en-US" altLang="en-US" sz="1400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Tools</a:t>
              </a:r>
              <a:endParaRPr lang="en-GB" altLang="en-US" sz="1400" dirty="0">
                <a:solidFill>
                  <a:srgbClr val="E60A0A"/>
                </a:solidFill>
                <a:latin typeface="+mn-lt"/>
              </a:endParaRPr>
            </a:p>
          </p:txBody>
        </p:sp>
        <p:sp>
          <p:nvSpPr>
            <p:cNvPr id="147" name="Text Box 9"/>
            <p:cNvSpPr txBox="1">
              <a:spLocks noChangeArrowheads="1"/>
            </p:cNvSpPr>
            <p:nvPr/>
          </p:nvSpPr>
          <p:spPr bwMode="auto">
            <a:xfrm>
              <a:off x="1433521" y="4864492"/>
              <a:ext cx="130125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Detailed Design</a:t>
              </a:r>
            </a:p>
          </p:txBody>
        </p:sp>
        <p:sp>
          <p:nvSpPr>
            <p:cNvPr id="148" name="Text Box 10"/>
            <p:cNvSpPr txBox="1">
              <a:spLocks noChangeArrowheads="1"/>
            </p:cNvSpPr>
            <p:nvPr/>
          </p:nvSpPr>
          <p:spPr bwMode="auto">
            <a:xfrm>
              <a:off x="1713218" y="5524892"/>
              <a:ext cx="133696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/>
          </p:nvSpPr>
          <p:spPr bwMode="auto">
            <a:xfrm>
              <a:off x="4013503" y="5524892"/>
              <a:ext cx="73129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Unit Test</a:t>
              </a:r>
            </a:p>
          </p:txBody>
        </p:sp>
        <p:sp>
          <p:nvSpPr>
            <p:cNvPr id="158" name="Text Box 15"/>
            <p:cNvSpPr txBox="1">
              <a:spLocks noChangeArrowheads="1"/>
            </p:cNvSpPr>
            <p:nvPr/>
          </p:nvSpPr>
          <p:spPr bwMode="auto">
            <a:xfrm>
              <a:off x="4284264" y="4864492"/>
              <a:ext cx="102463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Module Test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1600200"/>
            <a:ext cx="5987099" cy="3086100"/>
            <a:chOff x="533400" y="1600200"/>
            <a:chExt cx="5987099" cy="30861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1727836" y="1600200"/>
              <a:ext cx="4792663" cy="838200"/>
              <a:chOff x="2522906" y="939165"/>
              <a:chExt cx="4792663" cy="83820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5624881" y="939165"/>
                <a:ext cx="1690688" cy="838200"/>
                <a:chOff x="5624881" y="939165"/>
                <a:chExt cx="1690688" cy="838200"/>
              </a:xfrm>
            </p:grpSpPr>
            <p:sp>
              <p:nvSpPr>
                <p:cNvPr id="182" name="Freeform 37"/>
                <p:cNvSpPr>
                  <a:spLocks/>
                </p:cNvSpPr>
                <p:nvPr/>
              </p:nvSpPr>
              <p:spPr bwMode="auto">
                <a:xfrm>
                  <a:off x="562488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3" name="Text Box 38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6063031" y="1285240"/>
                  <a:ext cx="8604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Documentation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965819" y="939165"/>
                <a:ext cx="1690688" cy="838200"/>
                <a:chOff x="2965819" y="939165"/>
                <a:chExt cx="1690688" cy="838200"/>
              </a:xfrm>
            </p:grpSpPr>
            <p:sp>
              <p:nvSpPr>
                <p:cNvPr id="180" name="Freeform 28"/>
                <p:cNvSpPr>
                  <a:spLocks/>
                </p:cNvSpPr>
                <p:nvPr/>
              </p:nvSpPr>
              <p:spPr bwMode="auto">
                <a:xfrm>
                  <a:off x="296581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1" name="Text Box 29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307132" y="1297940"/>
                  <a:ext cx="1030288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Risk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2522906" y="939165"/>
                <a:ext cx="1690688" cy="838200"/>
                <a:chOff x="2522906" y="939165"/>
                <a:chExt cx="1690688" cy="838200"/>
              </a:xfrm>
            </p:grpSpPr>
            <p:sp>
              <p:nvSpPr>
                <p:cNvPr id="178" name="Freeform 31"/>
                <p:cNvSpPr>
                  <a:spLocks/>
                </p:cNvSpPr>
                <p:nvPr/>
              </p:nvSpPr>
              <p:spPr bwMode="auto">
                <a:xfrm>
                  <a:off x="252290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9" name="Text Box 32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2875331" y="1270953"/>
                  <a:ext cx="1095375" cy="123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Issue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294556" y="939165"/>
                <a:ext cx="1692275" cy="838200"/>
                <a:chOff x="4294556" y="939165"/>
                <a:chExt cx="1692275" cy="838200"/>
              </a:xfrm>
            </p:grpSpPr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294556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7" name="Text Box 47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727944" y="1297940"/>
                  <a:ext cx="857250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Access Control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3408731" y="939165"/>
                <a:ext cx="1690688" cy="838200"/>
                <a:chOff x="3408731" y="939165"/>
                <a:chExt cx="1690688" cy="838200"/>
              </a:xfrm>
            </p:grpSpPr>
            <p:sp>
              <p:nvSpPr>
                <p:cNvPr id="174" name="Freeform 34"/>
                <p:cNvSpPr>
                  <a:spLocks/>
                </p:cNvSpPr>
                <p:nvPr/>
              </p:nvSpPr>
              <p:spPr bwMode="auto">
                <a:xfrm>
                  <a:off x="340873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5" name="Text Box 35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626219" y="1294765"/>
                  <a:ext cx="12795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Interface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3851644" y="939165"/>
                <a:ext cx="1692275" cy="838200"/>
                <a:chOff x="3851644" y="939165"/>
                <a:chExt cx="1692275" cy="838200"/>
              </a:xfrm>
            </p:grpSpPr>
            <p:sp>
              <p:nvSpPr>
                <p:cNvPr id="172" name="Freeform 25"/>
                <p:cNvSpPr>
                  <a:spLocks/>
                </p:cNvSpPr>
                <p:nvPr/>
              </p:nvSpPr>
              <p:spPr bwMode="auto">
                <a:xfrm>
                  <a:off x="3851644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3" name="Text Box 26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599357" y="1301115"/>
                  <a:ext cx="198438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CM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4739056" y="939165"/>
                <a:ext cx="1690688" cy="838200"/>
                <a:chOff x="4739056" y="939165"/>
                <a:chExt cx="1690688" cy="838200"/>
              </a:xfrm>
            </p:grpSpPr>
            <p:sp>
              <p:nvSpPr>
                <p:cNvPr id="170" name="Freeform 40"/>
                <p:cNvSpPr>
                  <a:spLocks/>
                </p:cNvSpPr>
                <p:nvPr/>
              </p:nvSpPr>
              <p:spPr bwMode="auto">
                <a:xfrm>
                  <a:off x="473905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1" name="Text Box 41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947019" y="1286828"/>
                  <a:ext cx="1314450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Traceability / Coverage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5181969" y="939165"/>
                <a:ext cx="1690688" cy="838200"/>
                <a:chOff x="5181969" y="939165"/>
                <a:chExt cx="1690688" cy="838200"/>
              </a:xfrm>
            </p:grpSpPr>
            <p:sp>
              <p:nvSpPr>
                <p:cNvPr id="168" name="Freeform 43"/>
                <p:cNvSpPr>
                  <a:spLocks/>
                </p:cNvSpPr>
                <p:nvPr/>
              </p:nvSpPr>
              <p:spPr bwMode="auto">
                <a:xfrm>
                  <a:off x="518196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69" name="Text Box 44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5842369" y="1286828"/>
                  <a:ext cx="411163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Metrics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533400" y="2578746"/>
              <a:ext cx="11651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Requirements</a:t>
              </a:r>
              <a:endParaRPr lang="en-GB" altLang="en-US" sz="18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Text Box 7"/>
            <p:cNvSpPr txBox="1">
              <a:spLocks noChangeArrowheads="1"/>
            </p:cNvSpPr>
            <p:nvPr/>
          </p:nvSpPr>
          <p:spPr bwMode="auto">
            <a:xfrm>
              <a:off x="1267326" y="3104523"/>
              <a:ext cx="66813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Analysis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ext Box 8"/>
            <p:cNvSpPr txBox="1">
              <a:spLocks noChangeArrowheads="1"/>
            </p:cNvSpPr>
            <p:nvPr/>
          </p:nvSpPr>
          <p:spPr bwMode="auto">
            <a:xfrm>
              <a:off x="1862001" y="4156076"/>
              <a:ext cx="5594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Design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AutoShape 21"/>
            <p:cNvSpPr>
              <a:spLocks noChangeArrowheads="1"/>
            </p:cNvSpPr>
            <p:nvPr/>
          </p:nvSpPr>
          <p:spPr bwMode="auto">
            <a:xfrm>
              <a:off x="1719899" y="2438400"/>
              <a:ext cx="3505200" cy="2247900"/>
            </a:xfrm>
            <a:custGeom>
              <a:avLst/>
              <a:gdLst>
                <a:gd name="T0" fmla="*/ 1880 w 21600"/>
                <a:gd name="T1" fmla="*/ 708 h 21600"/>
                <a:gd name="T2" fmla="*/ 1104 w 21600"/>
                <a:gd name="T3" fmla="*/ 1416 h 21600"/>
                <a:gd name="T4" fmla="*/ 328 w 21600"/>
                <a:gd name="T5" fmla="*/ 708 h 21600"/>
                <a:gd name="T6" fmla="*/ 110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09 w 21600"/>
                <a:gd name="T13" fmla="*/ 5003 h 21600"/>
                <a:gd name="T14" fmla="*/ 16591 w 21600"/>
                <a:gd name="T15" fmla="*/ 165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17" y="21600"/>
                  </a:lnTo>
                  <a:lnTo>
                    <a:pt x="151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FFFF">
                <a:alpha val="50000"/>
              </a:srgbClr>
            </a:solidFill>
            <a:ln w="63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3600" dirty="0">
                  <a:solidFill>
                    <a:srgbClr val="1106E8"/>
                  </a:solidFill>
                  <a:latin typeface="+mn-lt"/>
                </a:rPr>
                <a:t>Cradle</a:t>
              </a:r>
              <a:endParaRPr lang="en-GB" altLang="en-US" sz="1800" dirty="0">
                <a:solidFill>
                  <a:srgbClr val="1106E8"/>
                </a:solidFill>
                <a:latin typeface="+mn-lt"/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1145216" y="3630300"/>
              <a:ext cx="10324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Architecture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12"/>
            <p:cNvSpPr txBox="1">
              <a:spLocks noChangeArrowheads="1"/>
            </p:cNvSpPr>
            <p:nvPr/>
          </p:nvSpPr>
          <p:spPr bwMode="auto">
            <a:xfrm>
              <a:off x="5083164" y="3103993"/>
              <a:ext cx="8314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Validation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13"/>
            <p:cNvSpPr txBox="1">
              <a:spLocks noChangeArrowheads="1"/>
            </p:cNvSpPr>
            <p:nvPr/>
          </p:nvSpPr>
          <p:spPr bwMode="auto">
            <a:xfrm>
              <a:off x="4853609" y="3629240"/>
              <a:ext cx="129490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Integration Test</a:t>
              </a:r>
            </a:p>
          </p:txBody>
        </p:sp>
        <p:sp>
          <p:nvSpPr>
            <p:cNvPr id="157" name="Text Box 14"/>
            <p:cNvSpPr txBox="1">
              <a:spLocks noChangeArrowheads="1"/>
            </p:cNvSpPr>
            <p:nvPr/>
          </p:nvSpPr>
          <p:spPr bwMode="auto">
            <a:xfrm>
              <a:off x="4595005" y="4154488"/>
              <a:ext cx="185236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Verification / Unit Test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Text Box 12"/>
            <p:cNvSpPr txBox="1">
              <a:spLocks noChangeArrowheads="1"/>
            </p:cNvSpPr>
            <p:nvPr/>
          </p:nvSpPr>
          <p:spPr bwMode="auto">
            <a:xfrm>
              <a:off x="5337955" y="2578746"/>
              <a:ext cx="96161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Acceptance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59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Lifecycle Coverage: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 at multiple levels:		                such as:                    or: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and in phased or</a:t>
            </a:r>
            <a:br>
              <a:rPr lang="en-GB" dirty="0"/>
            </a:br>
            <a:r>
              <a:rPr lang="en-GB" dirty="0"/>
              <a:t>agile processes: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344272" y="3607177"/>
            <a:ext cx="5086349" cy="2717423"/>
            <a:chOff x="2637014" y="3289565"/>
            <a:chExt cx="6289865" cy="3360411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122" name="Block Arc 121"/>
            <p:cNvSpPr/>
            <p:nvPr/>
          </p:nvSpPr>
          <p:spPr>
            <a:xfrm>
              <a:off x="3104861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</a:endParaRPr>
            </a:p>
          </p:txBody>
        </p:sp>
        <p:sp>
          <p:nvSpPr>
            <p:cNvPr id="123" name="Block Arc 122"/>
            <p:cNvSpPr/>
            <p:nvPr/>
          </p:nvSpPr>
          <p:spPr>
            <a:xfrm flipH="1">
              <a:off x="6087187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</a:endParaRPr>
            </a:p>
          </p:txBody>
        </p:sp>
        <p:sp>
          <p:nvSpPr>
            <p:cNvPr id="124" name="Trapezoid 123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150" name="Parallelogram 149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Parallelogram 150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5085662" y="4741161"/>
                <a:ext cx="1424811" cy="978626"/>
                <a:chOff x="5085662" y="4741161"/>
                <a:chExt cx="1424811" cy="978626"/>
              </a:xfrm>
            </p:grpSpPr>
            <p:sp>
              <p:nvSpPr>
                <p:cNvPr id="140" name="TextBox 139"/>
                <p:cNvSpPr txBox="1"/>
                <p:nvPr/>
              </p:nvSpPr>
              <p:spPr>
                <a:xfrm>
                  <a:off x="5459130" y="5593258"/>
                  <a:ext cx="713925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5085662" y="4741161"/>
                  <a:ext cx="360257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094251" y="4958033"/>
                  <a:ext cx="617270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Requirements</a:t>
                  </a: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5165011" y="5159514"/>
                  <a:ext cx="54697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5355663" y="5376387"/>
                  <a:ext cx="29435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5824729" y="5422837"/>
                  <a:ext cx="511829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888737" y="5252418"/>
                  <a:ext cx="49425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971447" y="5081999"/>
                  <a:ext cx="45471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005234" y="4911580"/>
                  <a:ext cx="505239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157890" y="4741161"/>
                  <a:ext cx="338290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Release</a:t>
                  </a:r>
                </a:p>
              </p:txBody>
            </p:sp>
          </p:grpSp>
        </p:grpSp>
        <p:sp>
          <p:nvSpPr>
            <p:cNvPr id="126" name="TextBox 125"/>
            <p:cNvSpPr txBox="1"/>
            <p:nvPr/>
          </p:nvSpPr>
          <p:spPr>
            <a:xfrm>
              <a:off x="3836193" y="3481878"/>
              <a:ext cx="874458" cy="295236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prstClr val="black"/>
                  </a:solidFill>
                </a:rPr>
                <a:t>Features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637014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</a:rPr>
                <a:t>Needs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 flipH="1">
              <a:off x="6930691" y="3481878"/>
              <a:ext cx="847044" cy="295236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prstClr val="black"/>
                  </a:solidFill>
                </a:rPr>
                <a:t>Updates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7897608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</a:rPr>
                <a:t>Systems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4069076" y="3289565"/>
              <a:ext cx="3280936" cy="3360411"/>
              <a:chOff x="2139477" y="1038084"/>
              <a:chExt cx="3005649" cy="3078456"/>
            </a:xfrm>
          </p:grpSpPr>
          <p:sp>
            <p:nvSpPr>
              <p:cNvPr id="131" name="Donut 130"/>
              <p:cNvSpPr/>
              <p:nvPr/>
            </p:nvSpPr>
            <p:spPr>
              <a:xfrm>
                <a:off x="2273186" y="1244600"/>
                <a:ext cx="2871940" cy="2871940"/>
              </a:xfrm>
              <a:prstGeom prst="donut">
                <a:avLst>
                  <a:gd name="adj" fmla="val 16214"/>
                </a:avLst>
              </a:prstGeom>
              <a:gradFill>
                <a:gsLst>
                  <a:gs pos="0">
                    <a:srgbClr val="384AF4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 rot="1658198">
                <a:off x="2875467" y="3572069"/>
                <a:ext cx="480958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Build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rot="19614959">
                <a:off x="2692788" y="1568257"/>
                <a:ext cx="669236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Specify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 rot="4963208">
                <a:off x="4487335" y="2356581"/>
                <a:ext cx="749409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Confirm</a:t>
                </a:r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 rot="16752267">
                <a:off x="3297304" y="1221515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0A1BBA"/>
                  </a:gs>
                  <a:gs pos="100000">
                    <a:srgbClr val="3C51F4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rot="10209552">
                <a:off x="2139477" y="2869556"/>
                <a:ext cx="890455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81BAF1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 rot="2709026">
                <a:off x="4323812" y="3017614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6DAF0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95600" y="1220857"/>
            <a:ext cx="1699561" cy="2208143"/>
            <a:chOff x="3077772" y="1192026"/>
            <a:chExt cx="1699561" cy="2208143"/>
          </a:xfrm>
        </p:grpSpPr>
        <p:grpSp>
          <p:nvGrpSpPr>
            <p:cNvPr id="87" name="Group 86"/>
            <p:cNvGrpSpPr/>
            <p:nvPr/>
          </p:nvGrpSpPr>
          <p:grpSpPr>
            <a:xfrm>
              <a:off x="3077772" y="2313520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88" name="Trapezoid 87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02" name="Parallelogram 101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3" name="Parallelogram 102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  <p:grpSp>
          <p:nvGrpSpPr>
            <p:cNvPr id="104" name="Group 103"/>
            <p:cNvGrpSpPr/>
            <p:nvPr/>
          </p:nvGrpSpPr>
          <p:grpSpPr>
            <a:xfrm>
              <a:off x="3077772" y="1752773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05" name="Trapezoid 104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19" name="Parallelogram 118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Parallelogram 119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  <p:grpSp>
          <p:nvGrpSpPr>
            <p:cNvPr id="152" name="Group 151"/>
            <p:cNvGrpSpPr/>
            <p:nvPr/>
          </p:nvGrpSpPr>
          <p:grpSpPr>
            <a:xfrm>
              <a:off x="3077772" y="1192026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53" name="Trapezoid 152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67" name="Parallelogram 166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8" name="Parallelogram 167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</p:grpSp>
      <p:sp>
        <p:nvSpPr>
          <p:cNvPr id="169" name="Text Box 17"/>
          <p:cNvSpPr txBox="1">
            <a:spLocks noChangeArrowheads="1"/>
          </p:cNvSpPr>
          <p:nvPr/>
        </p:nvSpPr>
        <p:spPr bwMode="auto">
          <a:xfrm>
            <a:off x="4957247" y="1503164"/>
            <a:ext cx="368742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2400"/>
              </a:spcBef>
            </a:pP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System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	Plant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 or </a:t>
            </a: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Systems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endParaRPr lang="en-GB" altLang="en-US" sz="1400" b="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Subsystem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	System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endParaRPr lang="en-GB" altLang="en-US" sz="1400" b="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Equipment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	Subsystem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Part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		</a:t>
            </a: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Equipment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7278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Scope	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Identify &amp; manage project </a:t>
            </a:r>
            <a:r>
              <a:rPr lang="en-GB" i="1" dirty="0">
                <a:solidFill>
                  <a:srgbClr val="E60A0A"/>
                </a:solidFill>
              </a:rPr>
              <a:t>hazards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risks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mitigations</a:t>
            </a:r>
            <a:r>
              <a:rPr lang="en-GB" dirty="0"/>
              <a:t>; link to </a:t>
            </a:r>
            <a:r>
              <a:rPr lang="en-GB" i="1" dirty="0">
                <a:solidFill>
                  <a:srgbClr val="E60A0A"/>
                </a:solidFill>
              </a:rPr>
              <a:t>work items </a:t>
            </a:r>
            <a:r>
              <a:rPr lang="en-GB" dirty="0"/>
              <a:t>and </a:t>
            </a:r>
            <a:r>
              <a:rPr lang="en-GB" i="1" dirty="0">
                <a:solidFill>
                  <a:srgbClr val="E60A0A"/>
                </a:solidFill>
              </a:rPr>
              <a:t>deliverables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Capture and manage </a:t>
            </a:r>
            <a:r>
              <a:rPr lang="en-GB" i="1" dirty="0">
                <a:solidFill>
                  <a:srgbClr val="E60A0A"/>
                </a:solidFill>
              </a:rPr>
              <a:t>requirements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assumptions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justifications</a:t>
            </a:r>
            <a:r>
              <a:rPr lang="en-GB" dirty="0"/>
              <a:t>…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Create </a:t>
            </a:r>
            <a:r>
              <a:rPr lang="en-GB" i="1" dirty="0">
                <a:solidFill>
                  <a:srgbClr val="E60A0A"/>
                </a:solidFill>
              </a:rPr>
              <a:t>models</a:t>
            </a:r>
            <a:r>
              <a:rPr lang="en-GB" dirty="0"/>
              <a:t> of use cases, functions, classes, data relationships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Build system-of-systems, system or subsystem </a:t>
            </a:r>
            <a:r>
              <a:rPr lang="en-GB" i="1" dirty="0">
                <a:solidFill>
                  <a:srgbClr val="E60A0A"/>
                </a:solidFill>
              </a:rPr>
              <a:t>architectures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Identify and manage system / subsystem </a:t>
            </a:r>
            <a:r>
              <a:rPr lang="en-GB" i="1" dirty="0">
                <a:solidFill>
                  <a:srgbClr val="E60A0A"/>
                </a:solidFill>
              </a:rPr>
              <a:t>interfaces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Allocate</a:t>
            </a:r>
            <a:r>
              <a:rPr lang="en-GB" dirty="0"/>
              <a:t> functions to subsystems and </a:t>
            </a:r>
            <a:r>
              <a:rPr lang="en-GB" dirty="0" err="1"/>
              <a:t>equipments</a:t>
            </a:r>
            <a:endParaRPr lang="en-GB" dirty="0"/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Define </a:t>
            </a:r>
            <a:r>
              <a:rPr lang="en-GB" i="1" dirty="0">
                <a:solidFill>
                  <a:srgbClr val="E60A0A"/>
                </a:solidFill>
              </a:rPr>
              <a:t>performance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AR&amp;M</a:t>
            </a:r>
            <a:r>
              <a:rPr lang="en-GB" dirty="0"/>
              <a:t> (Availability, Reliability, Maintainability) and </a:t>
            </a:r>
            <a:r>
              <a:rPr lang="en-GB" i="1" dirty="0">
                <a:solidFill>
                  <a:srgbClr val="E60A0A"/>
                </a:solidFill>
              </a:rPr>
              <a:t>effectiveness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Manage System, Product, Work and Cost Breakdown Structures (SBSs, PBSs, WBSs and CBSs) and link to project data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Perform </a:t>
            </a:r>
            <a:r>
              <a:rPr lang="en-GB" i="1" dirty="0">
                <a:solidFill>
                  <a:srgbClr val="E60A0A"/>
                </a:solidFill>
              </a:rPr>
              <a:t>test management and execution </a:t>
            </a:r>
            <a:r>
              <a:rPr lang="en-GB" dirty="0"/>
              <a:t>at all levels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Automate project </a:t>
            </a:r>
            <a:r>
              <a:rPr lang="en-GB" i="1" dirty="0">
                <a:solidFill>
                  <a:srgbClr val="E60A0A"/>
                </a:solidFill>
              </a:rPr>
              <a:t>documentation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Track</a:t>
            </a:r>
            <a:r>
              <a:rPr lang="en-GB" dirty="0"/>
              <a:t> all formal changes and/or individual edits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Create </a:t>
            </a:r>
            <a:r>
              <a:rPr lang="en-GB" i="1" dirty="0">
                <a:solidFill>
                  <a:srgbClr val="E60A0A"/>
                </a:solidFill>
              </a:rPr>
              <a:t>traceability</a:t>
            </a:r>
            <a:r>
              <a:rPr lang="en-GB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Follow project processes with user-defined workflows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Configuration manage </a:t>
            </a:r>
            <a:r>
              <a:rPr lang="en-GB" dirty="0"/>
              <a:t>and control the project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Collect </a:t>
            </a:r>
            <a:r>
              <a:rPr lang="en-GB" i="1" dirty="0">
                <a:solidFill>
                  <a:srgbClr val="E60A0A"/>
                </a:solidFill>
              </a:rPr>
              <a:t>metrics</a:t>
            </a:r>
            <a:r>
              <a:rPr lang="en-GB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Management information </a:t>
            </a:r>
            <a:r>
              <a:rPr lang="en-GB" dirty="0"/>
              <a:t>from dashboards, KPIs, burn-down / earned-value charts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Integrate</a:t>
            </a:r>
            <a:r>
              <a:rPr lang="en-GB" dirty="0"/>
              <a:t> with desktop and specialist tools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Provide </a:t>
            </a:r>
            <a:r>
              <a:rPr lang="en-GB" i="1" dirty="0">
                <a:solidFill>
                  <a:srgbClr val="E60A0A"/>
                </a:solidFill>
              </a:rPr>
              <a:t>customised</a:t>
            </a:r>
            <a:r>
              <a:rPr lang="en-GB" dirty="0"/>
              <a:t> web environments to project groups</a:t>
            </a:r>
          </a:p>
        </p:txBody>
      </p:sp>
    </p:spTree>
    <p:extLst>
      <p:ext uri="{BB962C8B-B14F-4D97-AF65-F5344CB8AC3E}">
        <p14:creationId xmlns:p14="http://schemas.microsoft.com/office/powerpoint/2010/main" val="1396785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Functionality - Modules	3.3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7200" y="1066800"/>
            <a:ext cx="1347485" cy="18835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Project Data Management</a:t>
            </a:r>
          </a:p>
          <a:p>
            <a:r>
              <a:rPr lang="en-GB" sz="800" b="1" dirty="0"/>
              <a:t>Schema</a:t>
            </a:r>
          </a:p>
          <a:p>
            <a:r>
              <a:rPr lang="en-GB" sz="800" b="1" dirty="0"/>
              <a:t>Load documents</a:t>
            </a:r>
          </a:p>
          <a:p>
            <a:r>
              <a:rPr lang="en-GB" sz="800" b="1" dirty="0"/>
              <a:t>Import/export</a:t>
            </a:r>
          </a:p>
          <a:p>
            <a:r>
              <a:rPr lang="en-GB" sz="800" b="1" dirty="0"/>
              <a:t>Cross referencing, graphical</a:t>
            </a:r>
          </a:p>
          <a:p>
            <a:r>
              <a:rPr lang="en-GB" sz="800" b="1" dirty="0"/>
              <a:t>Queries, views, forms</a:t>
            </a:r>
          </a:p>
          <a:p>
            <a:r>
              <a:rPr lang="en-GB" sz="800" b="1" dirty="0"/>
              <a:t>Custom UI</a:t>
            </a:r>
          </a:p>
          <a:p>
            <a:r>
              <a:rPr lang="en-GB" sz="800" b="1" dirty="0"/>
              <a:t>Automated event alerting</a:t>
            </a:r>
          </a:p>
          <a:p>
            <a:r>
              <a:rPr lang="en-GB" sz="800" b="1" dirty="0"/>
              <a:t>Workflows</a:t>
            </a:r>
          </a:p>
          <a:p>
            <a:r>
              <a:rPr lang="en-GB" sz="800" b="1" dirty="0"/>
              <a:t>Configuration Management</a:t>
            </a:r>
          </a:p>
          <a:p>
            <a:r>
              <a:rPr lang="en-GB" sz="800" b="1" dirty="0"/>
              <a:t>Baselines and change control</a:t>
            </a:r>
          </a:p>
          <a:p>
            <a:r>
              <a:rPr lang="en-GB" sz="800" b="1" dirty="0"/>
              <a:t>Variants / adaptations</a:t>
            </a:r>
          </a:p>
          <a:p>
            <a:r>
              <a:rPr lang="en-GB" sz="800" b="1" dirty="0"/>
              <a:t>Snapshots</a:t>
            </a:r>
          </a:p>
          <a:p>
            <a:r>
              <a:rPr lang="en-GB" sz="800" b="1" dirty="0"/>
              <a:t>Pivot tables, matrices, graphs</a:t>
            </a:r>
          </a:p>
          <a:p>
            <a:r>
              <a:rPr lang="en-GB" sz="800" b="1" dirty="0"/>
              <a:t>Reporting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7200" y="3108509"/>
            <a:ext cx="1504579" cy="9140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Requirements Management</a:t>
            </a:r>
          </a:p>
          <a:p>
            <a:r>
              <a:rPr lang="en-GB" sz="800" b="1" dirty="0"/>
              <a:t>Needs / requirement sets</a:t>
            </a:r>
          </a:p>
          <a:p>
            <a:r>
              <a:rPr lang="en-GB" sz="800" b="1" dirty="0"/>
              <a:t>NGOs, CRSs</a:t>
            </a:r>
          </a:p>
          <a:p>
            <a:r>
              <a:rPr lang="en-GB" sz="800" b="1" dirty="0"/>
              <a:t>Lists, hierarchies, graphs (NFRGs)</a:t>
            </a:r>
          </a:p>
          <a:p>
            <a:r>
              <a:rPr lang="en-GB" sz="800" b="1" dirty="0"/>
              <a:t>Reordering, split, merge</a:t>
            </a:r>
          </a:p>
          <a:p>
            <a:r>
              <a:rPr lang="en-GB" sz="800" b="1" dirty="0"/>
              <a:t>Quality checks, controls</a:t>
            </a:r>
          </a:p>
          <a:p>
            <a:r>
              <a:rPr lang="en-GB" sz="800" b="1" dirty="0"/>
              <a:t>Traceability and coverage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55051" y="5486400"/>
            <a:ext cx="1066959" cy="5601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Code Generation</a:t>
            </a:r>
          </a:p>
          <a:p>
            <a:r>
              <a:rPr lang="en-GB" sz="900" b="1" u="sng" dirty="0">
                <a:solidFill>
                  <a:srgbClr val="1106E8"/>
                </a:solidFill>
              </a:rPr>
              <a:t>Reverse Engineering</a:t>
            </a:r>
          </a:p>
          <a:p>
            <a:r>
              <a:rPr lang="en-GB" sz="800" b="1" dirty="0"/>
              <a:t>C, Ada, Pascal</a:t>
            </a:r>
          </a:p>
          <a:p>
            <a:r>
              <a:rPr lang="en-GB" sz="800" b="1" dirty="0"/>
              <a:t>To/from STCs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30730" y="5486400"/>
            <a:ext cx="1628010" cy="667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Test Management &amp; Execution</a:t>
            </a:r>
          </a:p>
          <a:p>
            <a:r>
              <a:rPr lang="en-GB" sz="800" b="1" dirty="0"/>
              <a:t>Test definition</a:t>
            </a:r>
          </a:p>
          <a:p>
            <a:r>
              <a:rPr lang="en-GB" sz="800" b="1" dirty="0"/>
              <a:t>Test plan structuring</a:t>
            </a:r>
          </a:p>
          <a:p>
            <a:r>
              <a:rPr lang="en-GB" sz="800" b="1" dirty="0"/>
              <a:t>Test execution with data collection</a:t>
            </a:r>
          </a:p>
          <a:p>
            <a:r>
              <a:rPr lang="en-GB" sz="800" b="1" dirty="0"/>
              <a:t>Link to requirements, SBS, MBSE </a:t>
            </a:r>
            <a:r>
              <a:rPr lang="en-GB" sz="800" b="1" dirty="0" err="1"/>
              <a:t>etc</a:t>
            </a:r>
            <a:endParaRPr lang="en-GB" sz="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124200" y="1066800"/>
            <a:ext cx="1191993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Risk Management</a:t>
            </a:r>
          </a:p>
          <a:p>
            <a:r>
              <a:rPr lang="en-GB" sz="800" b="1" dirty="0"/>
              <a:t>Risk registers</a:t>
            </a:r>
          </a:p>
          <a:p>
            <a:r>
              <a:rPr lang="en-GB" sz="800" b="1" dirty="0"/>
              <a:t>Risk Assessment Matrices</a:t>
            </a:r>
          </a:p>
          <a:p>
            <a:r>
              <a:rPr lang="en-GB" sz="800" b="1" dirty="0"/>
              <a:t>Graphical risk profiles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82" y="1676400"/>
            <a:ext cx="457532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800600" y="1066800"/>
            <a:ext cx="1174360" cy="4216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Metrics</a:t>
            </a:r>
          </a:p>
          <a:p>
            <a:r>
              <a:rPr lang="en-GB" sz="800" b="1" dirty="0"/>
              <a:t>User-defined calculations</a:t>
            </a:r>
          </a:p>
          <a:p>
            <a:r>
              <a:rPr lang="en-GB" sz="800" b="1" dirty="0"/>
              <a:t>Optional reporting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0400" y="1066800"/>
            <a:ext cx="1054135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Dashboards</a:t>
            </a:r>
          </a:p>
          <a:p>
            <a:r>
              <a:rPr lang="en-GB" sz="800" b="1" dirty="0"/>
              <a:t>User-defined KPIs</a:t>
            </a:r>
          </a:p>
          <a:p>
            <a:r>
              <a:rPr lang="en-GB" sz="800" b="1" dirty="0"/>
              <a:t>Tables and graphical</a:t>
            </a:r>
          </a:p>
          <a:p>
            <a:r>
              <a:rPr lang="en-GB" sz="800" b="1" dirty="0"/>
              <a:t>Dials and colour bands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400" y="2037700"/>
            <a:ext cx="1698542" cy="1283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Document Generation</a:t>
            </a:r>
          </a:p>
          <a:p>
            <a:r>
              <a:rPr lang="en-GB" sz="800" b="1" dirty="0"/>
              <a:t>User-defined documents</a:t>
            </a:r>
          </a:p>
          <a:p>
            <a:r>
              <a:rPr lang="en-GB" sz="800" b="1" dirty="0"/>
              <a:t>Any format, content, layout</a:t>
            </a:r>
          </a:p>
          <a:p>
            <a:r>
              <a:rPr lang="en-GB" sz="800" b="1" dirty="0"/>
              <a:t>Re-use templates</a:t>
            </a:r>
          </a:p>
          <a:p>
            <a:r>
              <a:rPr lang="en-GB" sz="800" b="1" dirty="0"/>
              <a:t>Any database information</a:t>
            </a:r>
          </a:p>
          <a:p>
            <a:r>
              <a:rPr lang="en-GB" sz="800" b="1" dirty="0"/>
              <a:t>Embed reports, graphs, dashboards</a:t>
            </a:r>
          </a:p>
          <a:p>
            <a:r>
              <a:rPr lang="en-GB" sz="800" b="1" dirty="0"/>
              <a:t>Generate formal documents</a:t>
            </a:r>
          </a:p>
          <a:p>
            <a:r>
              <a:rPr lang="en-GB" sz="800" b="1" dirty="0"/>
              <a:t>Show docs where info been published</a:t>
            </a:r>
          </a:p>
          <a:p>
            <a:r>
              <a:rPr lang="en-GB" sz="800" b="1" dirty="0"/>
              <a:t>Review old documents</a:t>
            </a:r>
          </a:p>
          <a:p>
            <a:r>
              <a:rPr lang="en-GB" sz="800" b="1" dirty="0"/>
              <a:t>Compare published documents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10400" y="4720544"/>
            <a:ext cx="1619995" cy="10372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Web Publishing</a:t>
            </a:r>
          </a:p>
          <a:p>
            <a:r>
              <a:rPr lang="en-GB" sz="800" b="1" dirty="0"/>
              <a:t>Publish database to static website</a:t>
            </a:r>
          </a:p>
          <a:p>
            <a:r>
              <a:rPr lang="en-GB" sz="800" b="1" dirty="0"/>
              <a:t>User-defined page layouts</a:t>
            </a:r>
          </a:p>
          <a:p>
            <a:r>
              <a:rPr lang="en-GB" sz="800" b="1" dirty="0"/>
              <a:t>Cross references become hyperlinks</a:t>
            </a:r>
          </a:p>
          <a:p>
            <a:r>
              <a:rPr lang="en-GB" sz="800" b="1" dirty="0"/>
              <a:t>MBSE models published with links</a:t>
            </a:r>
          </a:p>
          <a:p>
            <a:r>
              <a:rPr lang="en-GB" sz="800" b="1" dirty="0"/>
              <a:t>Self-contained, no internet links</a:t>
            </a:r>
          </a:p>
          <a:p>
            <a:r>
              <a:rPr lang="en-GB" sz="800" b="1" dirty="0"/>
              <a:t>View without Cradle</a:t>
            </a:r>
          </a:p>
          <a:p>
            <a:r>
              <a:rPr lang="en-GB" sz="800" b="1" dirty="0"/>
              <a:t>Distributable on physical media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7200" y="4159739"/>
            <a:ext cx="1762662" cy="10525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System Modelling</a:t>
            </a:r>
          </a:p>
          <a:p>
            <a:r>
              <a:rPr lang="en-GB" sz="800" b="1" dirty="0"/>
              <a:t>MBSE / MBE</a:t>
            </a:r>
            <a:br>
              <a:rPr lang="en-GB" sz="800" b="1" dirty="0"/>
            </a:br>
            <a:r>
              <a:rPr lang="en-GB" sz="800" b="1" dirty="0"/>
              <a:t>Any number of models</a:t>
            </a:r>
          </a:p>
          <a:p>
            <a:r>
              <a:rPr lang="en-GB" sz="800" b="1" dirty="0"/>
              <a:t>Models linked to all other information</a:t>
            </a:r>
          </a:p>
          <a:p>
            <a:r>
              <a:rPr lang="en-GB" sz="800" b="1" dirty="0"/>
              <a:t>Diagrams show non-model information</a:t>
            </a:r>
          </a:p>
          <a:p>
            <a:r>
              <a:rPr lang="en-GB" sz="800" b="1" dirty="0"/>
              <a:t>Quality checks, controls</a:t>
            </a:r>
          </a:p>
          <a:p>
            <a:r>
              <a:rPr lang="en-GB" sz="800" b="1" dirty="0"/>
              <a:t>SASD, UML, </a:t>
            </a:r>
            <a:r>
              <a:rPr lang="en-GB" sz="800" b="1" dirty="0" err="1"/>
              <a:t>SysML</a:t>
            </a:r>
            <a:r>
              <a:rPr lang="en-GB" sz="800" b="1" dirty="0"/>
              <a:t>, ADARTS, </a:t>
            </a:r>
            <a:r>
              <a:rPr lang="en-GB" sz="800" b="1" dirty="0" err="1"/>
              <a:t>eFFBD</a:t>
            </a:r>
            <a:endParaRPr lang="en-GB" sz="800" b="1" dirty="0"/>
          </a:p>
          <a:p>
            <a:r>
              <a:rPr lang="en-GB" sz="800" b="1" dirty="0"/>
              <a:t>IDEF, Architecture, Process Modelling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10400" y="3625344"/>
            <a:ext cx="1791516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Performance Modelling</a:t>
            </a:r>
          </a:p>
          <a:p>
            <a:r>
              <a:rPr lang="en-GB" sz="800" b="1" dirty="0"/>
              <a:t>Analyse architecture performance</a:t>
            </a:r>
          </a:p>
          <a:p>
            <a:r>
              <a:rPr lang="en-GB" sz="800" b="1" dirty="0"/>
              <a:t>User-defined performance parameters</a:t>
            </a:r>
          </a:p>
          <a:p>
            <a:r>
              <a:rPr lang="en-GB" sz="800" b="1" dirty="0"/>
              <a:t>User-defined performance formulae</a:t>
            </a:r>
          </a:p>
          <a:p>
            <a:r>
              <a:rPr lang="en-GB" sz="800" b="1" dirty="0"/>
              <a:t>Analyse under variety of external loads</a:t>
            </a:r>
          </a:p>
          <a:p>
            <a:r>
              <a:rPr lang="en-GB" sz="800" b="1" dirty="0"/>
              <a:t>Graphical display along analysis threads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79670" y="5486400"/>
            <a:ext cx="2225930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Web Access</a:t>
            </a:r>
            <a:br>
              <a:rPr lang="en-GB" sz="800" b="1" u="sng" dirty="0">
                <a:solidFill>
                  <a:srgbClr val="1106E8"/>
                </a:solidFill>
              </a:rPr>
            </a:br>
            <a:r>
              <a:rPr lang="en-GB" sz="800" b="1" dirty="0"/>
              <a:t>User-defined web UIs</a:t>
            </a:r>
          </a:p>
          <a:p>
            <a:r>
              <a:rPr lang="en-GB" sz="800" b="1" dirty="0"/>
              <a:t>Can have separate </a:t>
            </a:r>
            <a:r>
              <a:rPr lang="en-GB" sz="800" b="1"/>
              <a:t>web UIs </a:t>
            </a:r>
            <a:r>
              <a:rPr lang="en-GB" sz="800" b="1" dirty="0"/>
              <a:t>for stakeholder groups</a:t>
            </a:r>
          </a:p>
          <a:p>
            <a:r>
              <a:rPr lang="en-GB" sz="800" b="1" dirty="0"/>
              <a:t>Edit information via web browser</a:t>
            </a:r>
          </a:p>
          <a:p>
            <a:r>
              <a:rPr lang="en-GB" sz="800" b="1" dirty="0"/>
              <a:t>Zero thickness client</a:t>
            </a:r>
          </a:p>
          <a:p>
            <a:r>
              <a:rPr lang="en-GB" sz="800" b="1" dirty="0"/>
              <a:t>Supports HTTPS, tunnelling</a:t>
            </a:r>
          </a:p>
        </p:txBody>
      </p:sp>
      <p:cxnSp>
        <p:nvCxnSpPr>
          <p:cNvPr id="60" name="Straight Arrow Connector 59"/>
          <p:cNvCxnSpPr>
            <a:stCxn id="46" idx="3"/>
          </p:cNvCxnSpPr>
          <p:nvPr/>
        </p:nvCxnSpPr>
        <p:spPr>
          <a:xfrm>
            <a:off x="1804685" y="2008597"/>
            <a:ext cx="862315" cy="277403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17498" y="1611565"/>
            <a:ext cx="197302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105404" y="1488454"/>
            <a:ext cx="100009" cy="99979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172200" y="1611565"/>
            <a:ext cx="838200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962650" y="3276600"/>
            <a:ext cx="1047750" cy="34874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1"/>
          </p:cNvCxnSpPr>
          <p:nvPr/>
        </p:nvCxnSpPr>
        <p:spPr>
          <a:xfrm flipH="1" flipV="1">
            <a:off x="4914900" y="3710941"/>
            <a:ext cx="2095500" cy="30989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5" idx="1"/>
          </p:cNvCxnSpPr>
          <p:nvPr/>
        </p:nvCxnSpPr>
        <p:spPr>
          <a:xfrm flipH="1" flipV="1">
            <a:off x="6400800" y="4800601"/>
            <a:ext cx="609600" cy="43854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8" idx="0"/>
          </p:cNvCxnSpPr>
          <p:nvPr/>
        </p:nvCxnSpPr>
        <p:spPr>
          <a:xfrm flipH="1" flipV="1">
            <a:off x="5205413" y="4800624"/>
            <a:ext cx="387222" cy="68577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9" idx="0"/>
          </p:cNvCxnSpPr>
          <p:nvPr/>
        </p:nvCxnSpPr>
        <p:spPr>
          <a:xfrm flipV="1">
            <a:off x="3344735" y="4810150"/>
            <a:ext cx="612903" cy="67625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2133600" y="4843486"/>
            <a:ext cx="902458" cy="64291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224088" y="3810000"/>
            <a:ext cx="1052512" cy="38576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3"/>
          </p:cNvCxnSpPr>
          <p:nvPr/>
        </p:nvCxnSpPr>
        <p:spPr>
          <a:xfrm flipV="1">
            <a:off x="1961779" y="3182630"/>
            <a:ext cx="1074279" cy="38292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5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Databases	3.4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1143001"/>
            <a:ext cx="8229600" cy="609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Each database has a </a:t>
            </a:r>
            <a:r>
              <a:rPr lang="en-GB" i="1" dirty="0">
                <a:solidFill>
                  <a:srgbClr val="E60A0A"/>
                </a:solidFill>
              </a:rPr>
              <a:t>schema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users</a:t>
            </a:r>
            <a:r>
              <a:rPr lang="en-GB" dirty="0"/>
              <a:t>,</a:t>
            </a:r>
            <a:r>
              <a:rPr lang="en-GB" i="1" dirty="0">
                <a:solidFill>
                  <a:srgbClr val="E60A0A"/>
                </a:solidFill>
              </a:rPr>
              <a:t> definitions</a:t>
            </a:r>
            <a:r>
              <a:rPr lang="en-GB" dirty="0"/>
              <a:t> user-defined sets of </a:t>
            </a:r>
            <a:r>
              <a:rPr lang="en-GB" i="1" dirty="0">
                <a:solidFill>
                  <a:srgbClr val="E60A0A"/>
                </a:solidFill>
              </a:rPr>
              <a:t>models</a:t>
            </a:r>
            <a:r>
              <a:rPr lang="en-GB" dirty="0"/>
              <a:t> and </a:t>
            </a:r>
            <a:r>
              <a:rPr lang="en-GB" i="1" dirty="0">
                <a:solidFill>
                  <a:srgbClr val="E60A0A"/>
                </a:solidFill>
              </a:rPr>
              <a:t>items</a:t>
            </a:r>
            <a:r>
              <a:rPr lang="en-GB" dirty="0"/>
              <a:t>, all interconnected by </a:t>
            </a:r>
            <a:r>
              <a:rPr lang="en-GB" i="1" dirty="0">
                <a:solidFill>
                  <a:srgbClr val="E60A0A"/>
                </a:solidFill>
              </a:rPr>
              <a:t>cross references</a:t>
            </a:r>
            <a:r>
              <a:rPr lang="en-GB" dirty="0"/>
              <a:t>, such as: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57199" y="1783447"/>
            <a:ext cx="8225602" cy="4464953"/>
            <a:chOff x="457199" y="1783447"/>
            <a:chExt cx="8225602" cy="4464953"/>
          </a:xfrm>
        </p:grpSpPr>
        <p:sp>
          <p:nvSpPr>
            <p:cNvPr id="105" name="Oval 17"/>
            <p:cNvSpPr>
              <a:spLocks noChangeArrowheads="1"/>
            </p:cNvSpPr>
            <p:nvPr/>
          </p:nvSpPr>
          <p:spPr bwMode="auto">
            <a:xfrm flipH="1">
              <a:off x="457200" y="5276455"/>
              <a:ext cx="8225601" cy="971945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 flipH="1">
              <a:off x="457199" y="2423527"/>
              <a:ext cx="8225601" cy="3337560"/>
            </a:xfrm>
            <a:prstGeom prst="rect">
              <a:avLst/>
            </a:prstGeom>
            <a:solidFill>
              <a:srgbClr val="FFC8A3"/>
            </a:solidFill>
            <a:ln w="6350">
              <a:solidFill>
                <a:srgbClr val="FFC8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endParaRPr lang="en-GB">
                <a:solidFill>
                  <a:srgbClr val="FFB625"/>
                </a:solidFill>
              </a:endParaRPr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 flipH="1">
              <a:off x="457200" y="2088247"/>
              <a:ext cx="8225601" cy="640080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 flipH="1">
              <a:off x="457200" y="2118727"/>
              <a:ext cx="8225601" cy="274320"/>
            </a:xfrm>
            <a:prstGeom prst="rect">
              <a:avLst/>
            </a:prstGeom>
            <a:solidFill>
              <a:srgbClr val="FFC8A3"/>
            </a:solidFill>
            <a:ln>
              <a:solidFill>
                <a:srgbClr val="FFC8A3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1" name="Oval 17"/>
            <p:cNvSpPr>
              <a:spLocks noChangeArrowheads="1"/>
            </p:cNvSpPr>
            <p:nvPr/>
          </p:nvSpPr>
          <p:spPr bwMode="auto">
            <a:xfrm flipH="1">
              <a:off x="457199" y="1783447"/>
              <a:ext cx="8225601" cy="640080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dirty="0"/>
                <a:t>Cradle Database</a:t>
              </a: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 flipH="1">
              <a:off x="8678804" y="2118728"/>
              <a:ext cx="0" cy="3657600"/>
            </a:xfrm>
            <a:prstGeom prst="lin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9" name="Line 18"/>
            <p:cNvSpPr>
              <a:spLocks noChangeShapeType="1"/>
            </p:cNvSpPr>
            <p:nvPr/>
          </p:nvSpPr>
          <p:spPr bwMode="auto">
            <a:xfrm flipH="1">
              <a:off x="457200" y="2103488"/>
              <a:ext cx="0" cy="3672838"/>
            </a:xfrm>
            <a:prstGeom prst="lin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4124837"/>
            <a:ext cx="1676400" cy="1104528"/>
            <a:chOff x="4267200" y="1714872"/>
            <a:chExt cx="1676400" cy="1104528"/>
          </a:xfrm>
        </p:grpSpPr>
        <p:sp>
          <p:nvSpPr>
            <p:cNvPr id="14" name="Rectangle 13"/>
            <p:cNvSpPr/>
            <p:nvPr/>
          </p:nvSpPr>
          <p:spPr>
            <a:xfrm>
              <a:off x="4905375" y="171487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62600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67200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5375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19625" y="260794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3025" y="260794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Elbow Connector 19"/>
            <p:cNvCxnSpPr>
              <a:stCxn id="17" idx="2"/>
              <a:endCxn id="19" idx="0"/>
            </p:cNvCxnSpPr>
            <p:nvPr/>
          </p:nvCxnSpPr>
          <p:spPr>
            <a:xfrm rot="16200000" flipH="1">
              <a:off x="5103559" y="2367976"/>
              <a:ext cx="232282" cy="2476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7" idx="2"/>
              <a:endCxn id="18" idx="0"/>
            </p:cNvCxnSpPr>
            <p:nvPr/>
          </p:nvCxnSpPr>
          <p:spPr>
            <a:xfrm rot="5400000">
              <a:off x="4836859" y="2348926"/>
              <a:ext cx="232282" cy="2857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4" idx="2"/>
              <a:endCxn id="15" idx="0"/>
            </p:cNvCxnSpPr>
            <p:nvPr/>
          </p:nvCxnSpPr>
          <p:spPr>
            <a:xfrm rot="16200000" flipH="1">
              <a:off x="5305551" y="1716653"/>
              <a:ext cx="237872" cy="65722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4" idx="2"/>
              <a:endCxn id="16" idx="0"/>
            </p:cNvCxnSpPr>
            <p:nvPr/>
          </p:nvCxnSpPr>
          <p:spPr>
            <a:xfrm rot="5400000">
              <a:off x="4657852" y="1726179"/>
              <a:ext cx="237872" cy="6381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2"/>
              <a:endCxn id="17" idx="0"/>
            </p:cNvCxnSpPr>
            <p:nvPr/>
          </p:nvCxnSpPr>
          <p:spPr>
            <a:xfrm>
              <a:off x="5095875" y="1926330"/>
              <a:ext cx="0" cy="2378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00600" y="3775026"/>
            <a:ext cx="1676400" cy="1104528"/>
            <a:chOff x="4267200" y="4724400"/>
            <a:chExt cx="1676400" cy="1104528"/>
          </a:xfrm>
        </p:grpSpPr>
        <p:sp>
          <p:nvSpPr>
            <p:cNvPr id="26" name="Rectangle 25"/>
            <p:cNvSpPr/>
            <p:nvPr/>
          </p:nvSpPr>
          <p:spPr>
            <a:xfrm>
              <a:off x="4905375" y="472440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7200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05375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19625" y="561747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53025" y="561747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Elbow Connector 31"/>
            <p:cNvCxnSpPr>
              <a:stCxn id="29" idx="2"/>
              <a:endCxn id="31" idx="0"/>
            </p:cNvCxnSpPr>
            <p:nvPr/>
          </p:nvCxnSpPr>
          <p:spPr>
            <a:xfrm rot="16200000" flipH="1">
              <a:off x="5103559" y="5377504"/>
              <a:ext cx="232282" cy="2476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2"/>
              <a:endCxn id="30" idx="0"/>
            </p:cNvCxnSpPr>
            <p:nvPr/>
          </p:nvCxnSpPr>
          <p:spPr>
            <a:xfrm rot="5400000">
              <a:off x="4836859" y="5358454"/>
              <a:ext cx="232282" cy="2857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26" idx="2"/>
              <a:endCxn id="27" idx="0"/>
            </p:cNvCxnSpPr>
            <p:nvPr/>
          </p:nvCxnSpPr>
          <p:spPr>
            <a:xfrm rot="16200000" flipH="1">
              <a:off x="5305551" y="4726181"/>
              <a:ext cx="237872" cy="65722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26" idx="2"/>
              <a:endCxn id="28" idx="0"/>
            </p:cNvCxnSpPr>
            <p:nvPr/>
          </p:nvCxnSpPr>
          <p:spPr>
            <a:xfrm rot="5400000">
              <a:off x="4657852" y="4735707"/>
              <a:ext cx="237872" cy="6381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2"/>
              <a:endCxn id="29" idx="0"/>
            </p:cNvCxnSpPr>
            <p:nvPr/>
          </p:nvCxnSpPr>
          <p:spPr>
            <a:xfrm>
              <a:off x="5095875" y="4935858"/>
              <a:ext cx="0" cy="2378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20904" y="3711349"/>
            <a:ext cx="2057400" cy="516258"/>
            <a:chOff x="2247316" y="3293742"/>
            <a:chExt cx="2057400" cy="516258"/>
          </a:xfrm>
        </p:grpSpPr>
        <p:grpSp>
          <p:nvGrpSpPr>
            <p:cNvPr id="38" name="Group 37"/>
            <p:cNvGrpSpPr/>
            <p:nvPr/>
          </p:nvGrpSpPr>
          <p:grpSpPr>
            <a:xfrm>
              <a:off x="2247316" y="3293742"/>
              <a:ext cx="685800" cy="516258"/>
              <a:chOff x="4419600" y="1914778"/>
              <a:chExt cx="685800" cy="51625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933116" y="3293742"/>
              <a:ext cx="685800" cy="516258"/>
              <a:chOff x="4419600" y="1914778"/>
              <a:chExt cx="685800" cy="51625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618916" y="3293742"/>
              <a:ext cx="685800" cy="516258"/>
              <a:chOff x="4419600" y="1914778"/>
              <a:chExt cx="685800" cy="516258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259057" y="5361348"/>
            <a:ext cx="2057400" cy="526036"/>
            <a:chOff x="4648200" y="3124200"/>
            <a:chExt cx="2057400" cy="526036"/>
          </a:xfrm>
        </p:grpSpPr>
        <p:grpSp>
          <p:nvGrpSpPr>
            <p:cNvPr id="51" name="Group 50"/>
            <p:cNvGrpSpPr/>
            <p:nvPr/>
          </p:nvGrpSpPr>
          <p:grpSpPr>
            <a:xfrm>
              <a:off x="4648200" y="3133978"/>
              <a:ext cx="685800" cy="516258"/>
              <a:chOff x="4419600" y="1914778"/>
              <a:chExt cx="685800" cy="51625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334000" y="3124200"/>
              <a:ext cx="685800" cy="516258"/>
              <a:chOff x="4419600" y="1914778"/>
              <a:chExt cx="685800" cy="51625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019800" y="3124200"/>
              <a:ext cx="685800" cy="516258"/>
              <a:chOff x="4419600" y="1914778"/>
              <a:chExt cx="685800" cy="51625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630482" y="2853866"/>
            <a:ext cx="1905000" cy="1603361"/>
            <a:chOff x="6629400" y="2743200"/>
            <a:chExt cx="1905000" cy="1603361"/>
          </a:xfrm>
        </p:grpSpPr>
        <p:sp>
          <p:nvSpPr>
            <p:cNvPr id="120" name="Rectangle 119"/>
            <p:cNvSpPr/>
            <p:nvPr/>
          </p:nvSpPr>
          <p:spPr>
            <a:xfrm>
              <a:off x="6629400" y="2743200"/>
              <a:ext cx="1905000" cy="1603361"/>
            </a:xfrm>
            <a:prstGeom prst="rect">
              <a:avLst/>
            </a:prstGeom>
            <a:solidFill>
              <a:srgbClr val="F4D1FF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bIns="0" rtlCol="0" anchor="t" anchorCtr="0"/>
            <a:lstStyle/>
            <a:p>
              <a:r>
                <a:rPr lang="en-GB" sz="1400" dirty="0">
                  <a:solidFill>
                    <a:schemeClr val="tx1"/>
                  </a:solidFill>
                </a:rPr>
                <a:t>Implementation Domain</a:t>
              </a:r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6665383" y="3623244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7156450" y="3011951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23" name="Isosceles Triangle 122"/>
            <p:cNvSpPr/>
            <p:nvPr/>
          </p:nvSpPr>
          <p:spPr>
            <a:xfrm>
              <a:off x="7660217" y="3623244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349419" y="2865629"/>
            <a:ext cx="2057400" cy="526036"/>
            <a:chOff x="4245450" y="3106498"/>
            <a:chExt cx="2057400" cy="526036"/>
          </a:xfrm>
        </p:grpSpPr>
        <p:grpSp>
          <p:nvGrpSpPr>
            <p:cNvPr id="139" name="Group 138"/>
            <p:cNvGrpSpPr/>
            <p:nvPr/>
          </p:nvGrpSpPr>
          <p:grpSpPr>
            <a:xfrm>
              <a:off x="4245450" y="3116276"/>
              <a:ext cx="685800" cy="516258"/>
              <a:chOff x="4245450" y="3116276"/>
              <a:chExt cx="685800" cy="516258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4245450" y="31162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397850" y="32686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550250" y="34210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931250" y="3106498"/>
              <a:ext cx="685800" cy="516258"/>
              <a:chOff x="4931250" y="3106498"/>
              <a:chExt cx="685800" cy="51625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4931250" y="31064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083650" y="32588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236050" y="34112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5617050" y="3106498"/>
              <a:ext cx="685800" cy="516258"/>
              <a:chOff x="5617050" y="3106498"/>
              <a:chExt cx="685800" cy="51625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5617050" y="31064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769450" y="32588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921850" y="34112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09600" y="5282396"/>
            <a:ext cx="1527662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Needs, Goals, Codes,</a:t>
            </a:r>
            <a:br>
              <a:rPr lang="en-GB" sz="1400" dirty="0"/>
            </a:br>
            <a:r>
              <a:rPr lang="en-GB" sz="1400" dirty="0"/>
              <a:t>      Requirements</a:t>
            </a:r>
          </a:p>
          <a:p>
            <a:r>
              <a:rPr lang="en-GB" sz="1400" dirty="0"/>
              <a:t>            Standards …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096000" y="4502282"/>
            <a:ext cx="3398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WBS</a:t>
            </a:r>
            <a:br>
              <a:rPr lang="en-GB" sz="1400" dirty="0"/>
            </a:br>
            <a:r>
              <a:rPr lang="en-GB" sz="1400" dirty="0"/>
              <a:t>CBS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67006" y="4636252"/>
            <a:ext cx="124005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/>
              <a:t>Issues</a:t>
            </a:r>
            <a:br>
              <a:rPr lang="en-GB" sz="1400" dirty="0"/>
            </a:br>
            <a:r>
              <a:rPr lang="en-GB" sz="1400" dirty="0"/>
              <a:t>   Defects</a:t>
            </a:r>
          </a:p>
          <a:p>
            <a:r>
              <a:rPr lang="en-GB" sz="1400" dirty="0"/>
              <a:t>      Validations</a:t>
            </a:r>
          </a:p>
          <a:p>
            <a:r>
              <a:rPr lang="en-GB" sz="1400" dirty="0"/>
              <a:t>         Test Cases</a:t>
            </a:r>
          </a:p>
          <a:p>
            <a:r>
              <a:rPr lang="en-GB" sz="1400" dirty="0"/>
              <a:t>          Test Plans</a:t>
            </a:r>
            <a:br>
              <a:rPr lang="en-GB" sz="1400" dirty="0"/>
            </a:br>
            <a:r>
              <a:rPr lang="en-GB" sz="1400" dirty="0"/>
              <a:t>         Test Results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993565" y="3195305"/>
            <a:ext cx="192847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Features, Products, Builds,</a:t>
            </a:r>
            <a:br>
              <a:rPr lang="en-GB" sz="1400" dirty="0"/>
            </a:br>
            <a:r>
              <a:rPr lang="en-GB" sz="1400" dirty="0"/>
              <a:t>Variants, Releases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0800" y="4480715"/>
            <a:ext cx="1828800" cy="1603361"/>
            <a:chOff x="2514600" y="4343188"/>
            <a:chExt cx="1828800" cy="1603361"/>
          </a:xfrm>
        </p:grpSpPr>
        <p:sp>
          <p:nvSpPr>
            <p:cNvPr id="115" name="Rectangle 114"/>
            <p:cNvSpPr/>
            <p:nvPr/>
          </p:nvSpPr>
          <p:spPr>
            <a:xfrm>
              <a:off x="2514600" y="4343188"/>
              <a:ext cx="1828800" cy="1603361"/>
            </a:xfrm>
            <a:prstGeom prst="rect">
              <a:avLst/>
            </a:prstGeom>
            <a:solidFill>
              <a:srgbClr val="F4D1FF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bIns="0" rtlCol="0" anchor="t" anchorCtr="0"/>
            <a:lstStyle/>
            <a:p>
              <a:r>
                <a:rPr lang="en-GB" sz="1400" dirty="0">
                  <a:solidFill>
                    <a:schemeClr val="tx1"/>
                  </a:solidFill>
                </a:rPr>
                <a:t>Essential Domain</a:t>
              </a: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2590800" y="4670803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3429000" y="4548055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3276600" y="5174123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753245" y="4502282"/>
            <a:ext cx="2725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SBS</a:t>
            </a:r>
          </a:p>
          <a:p>
            <a:r>
              <a:rPr lang="en-GB" sz="1400" dirty="0"/>
              <a:t>PBS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1804DB4-92AA-9C6A-352A-9652A046CDAA}"/>
              </a:ext>
            </a:extLst>
          </p:cNvPr>
          <p:cNvGrpSpPr/>
          <p:nvPr/>
        </p:nvGrpSpPr>
        <p:grpSpPr>
          <a:xfrm>
            <a:off x="574040" y="2741147"/>
            <a:ext cx="1243021" cy="1097280"/>
            <a:chOff x="685800" y="2804527"/>
            <a:chExt cx="1280160" cy="1097280"/>
          </a:xfrm>
        </p:grpSpPr>
        <p:sp>
          <p:nvSpPr>
            <p:cNvPr id="63" name="Rectangle 62"/>
            <p:cNvSpPr/>
            <p:nvPr/>
          </p:nvSpPr>
          <p:spPr>
            <a:xfrm>
              <a:off x="685800" y="280452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Schema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800" y="317028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User Accounts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85800" y="353604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Definitions</a:t>
              </a:r>
            </a:p>
          </p:txBody>
        </p:sp>
      </p:grp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1789723" y="4024922"/>
            <a:ext cx="487552" cy="359509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</p:cNvCxnSpPr>
          <p:nvPr/>
        </p:nvCxnSpPr>
        <p:spPr>
          <a:xfrm flipH="1">
            <a:off x="4125041" y="3308354"/>
            <a:ext cx="442232" cy="422024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cxnSpLocks/>
          </p:cNvCxnSpPr>
          <p:nvPr/>
        </p:nvCxnSpPr>
        <p:spPr>
          <a:xfrm>
            <a:off x="5125507" y="3438755"/>
            <a:ext cx="96453" cy="576945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cxnSpLocks/>
          </p:cNvCxnSpPr>
          <p:nvPr/>
        </p:nvCxnSpPr>
        <p:spPr>
          <a:xfrm flipV="1">
            <a:off x="4495800" y="5761087"/>
            <a:ext cx="798237" cy="44207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962150" y="4929188"/>
            <a:ext cx="552450" cy="176212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</p:cNvCxnSpPr>
          <p:nvPr/>
        </p:nvCxnSpPr>
        <p:spPr>
          <a:xfrm flipV="1">
            <a:off x="6705600" y="4550031"/>
            <a:ext cx="214585" cy="732364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>
            <a:off x="6056724" y="3454751"/>
            <a:ext cx="537775" cy="35337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</p:cNvCxnSpPr>
          <p:nvPr/>
        </p:nvCxnSpPr>
        <p:spPr>
          <a:xfrm>
            <a:off x="4363539" y="4053924"/>
            <a:ext cx="338138" cy="22048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4519191" y="5010611"/>
            <a:ext cx="685800" cy="36646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DF0DCF-760F-D6D5-DA56-14A5A868DE19}"/>
              </a:ext>
            </a:extLst>
          </p:cNvPr>
          <p:cNvSpPr txBox="1"/>
          <p:nvPr/>
        </p:nvSpPr>
        <p:spPr>
          <a:xfrm>
            <a:off x="2357412" y="2795124"/>
            <a:ext cx="20061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Hazards, Risks, Mitigations</a:t>
            </a:r>
          </a:p>
        </p:txBody>
      </p:sp>
    </p:spTree>
    <p:extLst>
      <p:ext uri="{BB962C8B-B14F-4D97-AF65-F5344CB8AC3E}">
        <p14:creationId xmlns:p14="http://schemas.microsoft.com/office/powerpoint/2010/main" val="2999760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Databases: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>
                <a:solidFill>
                  <a:srgbClr val="E60A0A"/>
                </a:solidFill>
              </a:rPr>
              <a:t>Schema</a:t>
            </a:r>
            <a:r>
              <a:rPr lang="en-GB" dirty="0"/>
              <a:t> defines the database </a:t>
            </a:r>
            <a:r>
              <a:rPr lang="en-GB" i="1" dirty="0">
                <a:solidFill>
                  <a:srgbClr val="E60A0A"/>
                </a:solidFill>
              </a:rPr>
              <a:t>structure</a:t>
            </a:r>
            <a:r>
              <a:rPr lang="en-GB" dirty="0"/>
              <a:t>, based on your </a:t>
            </a:r>
            <a:r>
              <a:rPr lang="en-GB" i="1" dirty="0">
                <a:solidFill>
                  <a:srgbClr val="E60A0A"/>
                </a:solidFill>
              </a:rPr>
              <a:t>process</a:t>
            </a:r>
            <a:r>
              <a:rPr lang="en-GB" dirty="0"/>
              <a:t>:</a:t>
            </a:r>
          </a:p>
          <a:p>
            <a:pPr lvl="1">
              <a:spcAft>
                <a:spcPts val="100"/>
              </a:spcAft>
            </a:pPr>
            <a:r>
              <a:rPr lang="en-GB" dirty="0"/>
              <a:t>Information is stored in </a:t>
            </a:r>
            <a:r>
              <a:rPr lang="en-GB" i="1" dirty="0">
                <a:solidFill>
                  <a:srgbClr val="E60A0A"/>
                </a:solidFill>
              </a:rPr>
              <a:t>items</a:t>
            </a:r>
            <a:r>
              <a:rPr lang="en-GB" dirty="0"/>
              <a:t>, each of a user-defined </a:t>
            </a:r>
            <a:r>
              <a:rPr lang="en-GB" i="1" dirty="0">
                <a:solidFill>
                  <a:srgbClr val="E60A0A"/>
                </a:solidFill>
              </a:rPr>
              <a:t>item type</a:t>
            </a:r>
          </a:p>
          <a:p>
            <a:pPr lvl="1"/>
            <a:r>
              <a:rPr lang="en-GB" dirty="0"/>
              <a:t>Items have unlimited </a:t>
            </a:r>
            <a:r>
              <a:rPr lang="en-GB" i="1" dirty="0">
                <a:solidFill>
                  <a:srgbClr val="E60A0A"/>
                </a:solidFill>
              </a:rPr>
              <a:t>attributes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Predefined</a:t>
            </a:r>
            <a:r>
              <a:rPr lang="en-GB" dirty="0"/>
              <a:t>	- owner, classification, last modification date…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Categories</a:t>
            </a:r>
            <a:r>
              <a:rPr lang="en-GB" dirty="0"/>
              <a:t>	- used for types, status values, (pre-sorts data, zero time delay)…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Frames</a:t>
            </a:r>
            <a:r>
              <a:rPr lang="en-GB" dirty="0"/>
              <a:t>	- each store or reference (file, URL, </a:t>
            </a:r>
            <a:r>
              <a:rPr lang="en-GB" dirty="0" err="1"/>
              <a:t>cmd</a:t>
            </a:r>
            <a:r>
              <a:rPr lang="en-GB" dirty="0"/>
              <a:t>) up to 1 </a:t>
            </a:r>
            <a:r>
              <a:rPr lang="en-GB" dirty="0" err="1"/>
              <a:t>TByte</a:t>
            </a:r>
            <a:endParaRPr lang="en-GB" dirty="0"/>
          </a:p>
          <a:p>
            <a:pPr lvl="3"/>
            <a:r>
              <a:rPr lang="en-GB" dirty="0"/>
              <a:t>Text, rich text, dates, pick-lists, integers, reals, images, Office documents, databases, PDF files, audio files, or any data defined in </a:t>
            </a:r>
            <a:r>
              <a:rPr lang="en-GB" i="1" dirty="0">
                <a:solidFill>
                  <a:srgbClr val="E60A0A"/>
                </a:solidFill>
              </a:rPr>
              <a:t>frame type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Calculations</a:t>
            </a:r>
            <a:r>
              <a:rPr lang="en-GB" dirty="0"/>
              <a:t> - user defined formulae refer to same/linked items (aggregation…)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GB" dirty="0"/>
              <a:t>Items linked by </a:t>
            </a:r>
            <a:r>
              <a:rPr lang="en-GB" i="1" dirty="0">
                <a:solidFill>
                  <a:srgbClr val="E60A0A"/>
                </a:solidFill>
              </a:rPr>
              <a:t>cross references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Optional types</a:t>
            </a:r>
          </a:p>
          <a:p>
            <a:pPr lvl="2"/>
            <a:r>
              <a:rPr lang="en-GB" dirty="0"/>
              <a:t>Optional attributes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GB" dirty="0"/>
              <a:t>Schema is defined by point-and-click UI, can be changed at any time, in summary:</a:t>
            </a:r>
          </a:p>
          <a:p>
            <a:pPr lvl="2">
              <a:spcAft>
                <a:spcPts val="0"/>
              </a:spcAft>
            </a:pPr>
            <a:r>
              <a:rPr lang="en-GB" dirty="0"/>
              <a:t>Database contains items, each has a type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Items have attributes, each has a type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Items are linked by cross references, each can have a type</a:t>
            </a:r>
          </a:p>
        </p:txBody>
      </p:sp>
    </p:spTree>
    <p:extLst>
      <p:ext uri="{BB962C8B-B14F-4D97-AF65-F5344CB8AC3E}">
        <p14:creationId xmlns:p14="http://schemas.microsoft.com/office/powerpoint/2010/main" val="26745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Items’ attributes either </a:t>
            </a:r>
            <a:r>
              <a:rPr lang="en-GB" altLang="en-US" i="1" dirty="0">
                <a:solidFill>
                  <a:srgbClr val="FF0000"/>
                </a:solidFill>
              </a:rPr>
              <a:t>store </a:t>
            </a:r>
            <a:r>
              <a:rPr lang="en-GB" altLang="en-US" dirty="0"/>
              <a:t>data, or </a:t>
            </a:r>
            <a:r>
              <a:rPr lang="en-GB" altLang="en-US" i="1" dirty="0">
                <a:solidFill>
                  <a:srgbClr val="FF0000"/>
                </a:solidFill>
              </a:rPr>
              <a:t>reference,</a:t>
            </a:r>
            <a:r>
              <a:rPr lang="en-GB" altLang="en-US" dirty="0"/>
              <a:t> or </a:t>
            </a:r>
            <a:r>
              <a:rPr lang="en-GB" altLang="en-US" i="1" dirty="0">
                <a:solidFill>
                  <a:srgbClr val="FF0000"/>
                </a:solidFill>
              </a:rPr>
              <a:t>link </a:t>
            </a:r>
            <a:r>
              <a:rPr lang="en-GB" altLang="en-US" dirty="0"/>
              <a:t>to it: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Databases: 3</a:t>
            </a:r>
            <a:endParaRPr lang="en-GB" altLang="en-US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295400" y="3055937"/>
            <a:ext cx="533400" cy="762000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grpSp>
        <p:nvGrpSpPr>
          <p:cNvPr id="18438" name="Group 141"/>
          <p:cNvGrpSpPr>
            <a:grpSpLocks/>
          </p:cNvGrpSpPr>
          <p:nvPr/>
        </p:nvGrpSpPr>
        <p:grpSpPr bwMode="auto">
          <a:xfrm>
            <a:off x="1066800" y="2446337"/>
            <a:ext cx="1295400" cy="685800"/>
            <a:chOff x="672" y="1392"/>
            <a:chExt cx="816" cy="432"/>
          </a:xfrm>
        </p:grpSpPr>
        <p:sp>
          <p:nvSpPr>
            <p:cNvPr id="18548" name="Rectangle 18"/>
            <p:cNvSpPr>
              <a:spLocks noChangeArrowheads="1"/>
            </p:cNvSpPr>
            <p:nvPr/>
          </p:nvSpPr>
          <p:spPr bwMode="auto">
            <a:xfrm>
              <a:off x="864" y="1584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  <p:sp>
          <p:nvSpPr>
            <p:cNvPr id="18549" name="Rectangle 19"/>
            <p:cNvSpPr>
              <a:spLocks noChangeArrowheads="1"/>
            </p:cNvSpPr>
            <p:nvPr/>
          </p:nvSpPr>
          <p:spPr bwMode="auto">
            <a:xfrm>
              <a:off x="768" y="1488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  <p:sp>
          <p:nvSpPr>
            <p:cNvPr id="18550" name="Rectangle 20"/>
            <p:cNvSpPr>
              <a:spLocks noChangeArrowheads="1"/>
            </p:cNvSpPr>
            <p:nvPr/>
          </p:nvSpPr>
          <p:spPr bwMode="auto">
            <a:xfrm>
              <a:off x="672" y="1392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</p:grpSp>
      <p:grpSp>
        <p:nvGrpSpPr>
          <p:cNvPr id="18439" name="Group 157"/>
          <p:cNvGrpSpPr>
            <a:grpSpLocks/>
          </p:cNvGrpSpPr>
          <p:nvPr/>
        </p:nvGrpSpPr>
        <p:grpSpPr bwMode="auto">
          <a:xfrm>
            <a:off x="4046538" y="2033587"/>
            <a:ext cx="2633662" cy="641350"/>
            <a:chOff x="2549" y="1276"/>
            <a:chExt cx="1659" cy="404"/>
          </a:xfrm>
        </p:grpSpPr>
        <p:sp>
          <p:nvSpPr>
            <p:cNvPr id="18532" name="Line 6"/>
            <p:cNvSpPr>
              <a:spLocks noChangeShapeType="1"/>
            </p:cNvSpPr>
            <p:nvPr/>
          </p:nvSpPr>
          <p:spPr bwMode="auto">
            <a:xfrm flipV="1">
              <a:off x="2549" y="1536"/>
              <a:ext cx="427" cy="71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prstDash val="dash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8533" name="Group 154"/>
            <p:cNvGrpSpPr>
              <a:grpSpLocks/>
            </p:cNvGrpSpPr>
            <p:nvPr/>
          </p:nvGrpSpPr>
          <p:grpSpPr bwMode="auto">
            <a:xfrm>
              <a:off x="2976" y="1344"/>
              <a:ext cx="304" cy="336"/>
              <a:chOff x="3072" y="1344"/>
              <a:chExt cx="304" cy="336"/>
            </a:xfrm>
          </p:grpSpPr>
          <p:grpSp>
            <p:nvGrpSpPr>
              <p:cNvPr id="18535" name="Group 99"/>
              <p:cNvGrpSpPr>
                <a:grpSpLocks/>
              </p:cNvGrpSpPr>
              <p:nvPr/>
            </p:nvGrpSpPr>
            <p:grpSpPr bwMode="auto">
              <a:xfrm flipH="1">
                <a:off x="3072" y="1344"/>
                <a:ext cx="304" cy="336"/>
                <a:chOff x="4176" y="2256"/>
                <a:chExt cx="304" cy="336"/>
              </a:xfrm>
            </p:grpSpPr>
            <p:sp>
              <p:nvSpPr>
                <p:cNvPr id="18541" name="Oval 100"/>
                <p:cNvSpPr>
                  <a:spLocks noChangeArrowheads="1"/>
                </p:cNvSpPr>
                <p:nvPr/>
              </p:nvSpPr>
              <p:spPr bwMode="auto">
                <a:xfrm>
                  <a:off x="4176" y="2491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176" y="2347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3" name="Oval 102"/>
                <p:cNvSpPr>
                  <a:spLocks noChangeArrowheads="1"/>
                </p:cNvSpPr>
                <p:nvPr/>
              </p:nvSpPr>
              <p:spPr bwMode="auto">
                <a:xfrm>
                  <a:off x="4176" y="2290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76" y="2306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5" name="Oval 104"/>
                <p:cNvSpPr>
                  <a:spLocks noChangeArrowheads="1"/>
                </p:cNvSpPr>
                <p:nvPr/>
              </p:nvSpPr>
              <p:spPr bwMode="auto">
                <a:xfrm>
                  <a:off x="4176" y="2256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6" name="Line 105"/>
                <p:cNvSpPr>
                  <a:spLocks noChangeShapeType="1"/>
                </p:cNvSpPr>
                <p:nvPr/>
              </p:nvSpPr>
              <p:spPr bwMode="auto">
                <a:xfrm>
                  <a:off x="4480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547" name="Line 106"/>
                <p:cNvSpPr>
                  <a:spLocks noChangeShapeType="1"/>
                </p:cNvSpPr>
                <p:nvPr/>
              </p:nvSpPr>
              <p:spPr bwMode="auto">
                <a:xfrm>
                  <a:off x="4176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536" name="Group 124"/>
              <p:cNvGrpSpPr>
                <a:grpSpLocks/>
              </p:cNvGrpSpPr>
              <p:nvPr/>
            </p:nvGrpSpPr>
            <p:grpSpPr bwMode="auto">
              <a:xfrm>
                <a:off x="3120" y="1440"/>
                <a:ext cx="192" cy="192"/>
                <a:chOff x="3120" y="2256"/>
                <a:chExt cx="192" cy="192"/>
              </a:xfrm>
            </p:grpSpPr>
            <p:sp>
              <p:nvSpPr>
                <p:cNvPr id="185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38" name="Line 126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39" name="Line 127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40" name="Line 128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8534" name="Rectangle 132"/>
            <p:cNvSpPr>
              <a:spLocks noChangeArrowheads="1"/>
            </p:cNvSpPr>
            <p:nvPr/>
          </p:nvSpPr>
          <p:spPr bwMode="auto">
            <a:xfrm>
              <a:off x="3305" y="1276"/>
              <a:ext cx="90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Store in external files</a:t>
              </a:r>
            </a:p>
          </p:txBody>
        </p:sp>
      </p:grpSp>
      <p:grpSp>
        <p:nvGrpSpPr>
          <p:cNvPr id="18440" name="Group 162"/>
          <p:cNvGrpSpPr>
            <a:grpSpLocks/>
          </p:cNvGrpSpPr>
          <p:nvPr/>
        </p:nvGrpSpPr>
        <p:grpSpPr bwMode="auto">
          <a:xfrm>
            <a:off x="4038602" y="3336926"/>
            <a:ext cx="2062164" cy="1731963"/>
            <a:chOff x="2544" y="2097"/>
            <a:chExt cx="1299" cy="1091"/>
          </a:xfrm>
        </p:grpSpPr>
        <p:sp>
          <p:nvSpPr>
            <p:cNvPr id="18523" name="Freeform 9"/>
            <p:cNvSpPr>
              <a:spLocks/>
            </p:cNvSpPr>
            <p:nvPr/>
          </p:nvSpPr>
          <p:spPr bwMode="auto">
            <a:xfrm>
              <a:off x="2544" y="2097"/>
              <a:ext cx="384" cy="447"/>
            </a:xfrm>
            <a:custGeom>
              <a:avLst/>
              <a:gdLst>
                <a:gd name="T0" fmla="*/ 0 w 624"/>
                <a:gd name="T1" fmla="*/ 0 h 288"/>
                <a:gd name="T2" fmla="*/ 123 w 624"/>
                <a:gd name="T3" fmla="*/ 0 h 288"/>
                <a:gd name="T4" fmla="*/ 145 w 624"/>
                <a:gd name="T5" fmla="*/ 107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288">
                  <a:moveTo>
                    <a:pt x="0" y="0"/>
                  </a:moveTo>
                  <a:lnTo>
                    <a:pt x="528" y="0"/>
                  </a:lnTo>
                  <a:lnTo>
                    <a:pt x="624" y="288"/>
                  </a:lnTo>
                </a:path>
              </a:pathLst>
            </a:custGeom>
            <a:noFill/>
            <a:ln w="25400" cap="flat" cmpd="sng">
              <a:solidFill>
                <a:srgbClr val="339933"/>
              </a:solidFill>
              <a:prstDash val="dash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8524" name="Group 122"/>
            <p:cNvGrpSpPr>
              <a:grpSpLocks/>
            </p:cNvGrpSpPr>
            <p:nvPr/>
          </p:nvGrpSpPr>
          <p:grpSpPr bwMode="auto">
            <a:xfrm>
              <a:off x="2736" y="2544"/>
              <a:ext cx="528" cy="502"/>
              <a:chOff x="2880" y="2400"/>
              <a:chExt cx="528" cy="502"/>
            </a:xfrm>
          </p:grpSpPr>
          <p:graphicFrame>
            <p:nvGraphicFramePr>
              <p:cNvPr id="18526" name="Object 11"/>
              <p:cNvGraphicFramePr>
                <a:graphicFrameLocks noChangeAspect="1"/>
              </p:cNvGraphicFramePr>
              <p:nvPr/>
            </p:nvGraphicFramePr>
            <p:xfrm>
              <a:off x="2880" y="2400"/>
              <a:ext cx="528" cy="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" imgW="3657600" imgH="3480206" progId="MS_ClipArt_Gallery.2">
                      <p:embed/>
                    </p:oleObj>
                  </mc:Choice>
                  <mc:Fallback>
                    <p:oleObj name="Clip" r:id="rId2" imgW="3657600" imgH="34802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400"/>
                            <a:ext cx="528" cy="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527" name="Group 112"/>
              <p:cNvGrpSpPr>
                <a:grpSpLocks/>
              </p:cNvGrpSpPr>
              <p:nvPr/>
            </p:nvGrpSpPr>
            <p:grpSpPr bwMode="auto">
              <a:xfrm>
                <a:off x="3040" y="2561"/>
                <a:ext cx="192" cy="192"/>
                <a:chOff x="3120" y="2256"/>
                <a:chExt cx="192" cy="192"/>
              </a:xfrm>
            </p:grpSpPr>
            <p:sp>
              <p:nvSpPr>
                <p:cNvPr id="18528" name="Rectangle 113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29" name="Line 114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30" name="Line 115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31" name="Line 116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8525" name="Rectangle 133"/>
            <p:cNvSpPr>
              <a:spLocks noChangeArrowheads="1"/>
            </p:cNvSpPr>
            <p:nvPr/>
          </p:nvSpPr>
          <p:spPr bwMode="auto">
            <a:xfrm>
              <a:off x="2871" y="3072"/>
              <a:ext cx="97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Store in external URLs</a:t>
              </a:r>
            </a:p>
          </p:txBody>
        </p:sp>
      </p:grpSp>
      <p:grpSp>
        <p:nvGrpSpPr>
          <p:cNvPr id="18441" name="Group 164"/>
          <p:cNvGrpSpPr>
            <a:grpSpLocks/>
          </p:cNvGrpSpPr>
          <p:nvPr/>
        </p:nvGrpSpPr>
        <p:grpSpPr bwMode="auto">
          <a:xfrm>
            <a:off x="2895600" y="1989137"/>
            <a:ext cx="1143000" cy="1524000"/>
            <a:chOff x="1824" y="1248"/>
            <a:chExt cx="720" cy="960"/>
          </a:xfrm>
        </p:grpSpPr>
        <p:sp>
          <p:nvSpPr>
            <p:cNvPr id="18513" name="Rectangle 88"/>
            <p:cNvSpPr>
              <a:spLocks noChangeArrowheads="1"/>
            </p:cNvSpPr>
            <p:nvPr/>
          </p:nvSpPr>
          <p:spPr bwMode="auto">
            <a:xfrm>
              <a:off x="1824" y="148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GB" altLang="en-US" sz="1200">
                  <a:latin typeface="Arial Unicode MS" pitchFamily="34" charset="-128"/>
                </a:rPr>
                <a:t>Frame</a:t>
              </a:r>
            </a:p>
          </p:txBody>
        </p:sp>
        <p:sp>
          <p:nvSpPr>
            <p:cNvPr id="18514" name="Rectangle 89"/>
            <p:cNvSpPr>
              <a:spLocks noChangeArrowheads="1"/>
            </p:cNvSpPr>
            <p:nvPr/>
          </p:nvSpPr>
          <p:spPr bwMode="auto">
            <a:xfrm>
              <a:off x="1824" y="172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GB" altLang="en-US" sz="1200">
                  <a:latin typeface="Arial Unicode MS" pitchFamily="34" charset="-128"/>
                </a:rPr>
                <a:t>Frame</a:t>
              </a:r>
            </a:p>
          </p:txBody>
        </p:sp>
        <p:sp>
          <p:nvSpPr>
            <p:cNvPr id="18515" name="Rectangle 90"/>
            <p:cNvSpPr>
              <a:spLocks noChangeArrowheads="1"/>
            </p:cNvSpPr>
            <p:nvPr/>
          </p:nvSpPr>
          <p:spPr bwMode="auto">
            <a:xfrm>
              <a:off x="1824" y="196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GB" altLang="en-US" sz="1200" dirty="0">
                  <a:latin typeface="Arial Unicode MS" pitchFamily="34" charset="-128"/>
                </a:rPr>
                <a:t>Frame</a:t>
              </a:r>
            </a:p>
          </p:txBody>
        </p:sp>
        <p:grpSp>
          <p:nvGrpSpPr>
            <p:cNvPr id="18516" name="Group 163"/>
            <p:cNvGrpSpPr>
              <a:grpSpLocks/>
            </p:cNvGrpSpPr>
            <p:nvPr/>
          </p:nvGrpSpPr>
          <p:grpSpPr bwMode="auto">
            <a:xfrm>
              <a:off x="1824" y="1248"/>
              <a:ext cx="720" cy="240"/>
              <a:chOff x="1824" y="1248"/>
              <a:chExt cx="720" cy="240"/>
            </a:xfrm>
          </p:grpSpPr>
          <p:sp>
            <p:nvSpPr>
              <p:cNvPr id="18517" name="Rectangle 92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720" cy="24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rIns="0" anchor="ctr"/>
              <a:lstStyle/>
              <a:p>
                <a:pPr>
                  <a:spcBef>
                    <a:spcPct val="0"/>
                  </a:spcBef>
                </a:pPr>
                <a:r>
                  <a:rPr lang="en-GB" altLang="en-US" sz="1200" dirty="0">
                    <a:latin typeface="Arial Unicode MS" pitchFamily="34" charset="-128"/>
                  </a:rPr>
                  <a:t>Frame</a:t>
                </a:r>
              </a:p>
            </p:txBody>
          </p:sp>
          <p:grpSp>
            <p:nvGrpSpPr>
              <p:cNvPr id="18518" name="Group 93"/>
              <p:cNvGrpSpPr>
                <a:grpSpLocks/>
              </p:cNvGrpSpPr>
              <p:nvPr/>
            </p:nvGrpSpPr>
            <p:grpSpPr bwMode="auto">
              <a:xfrm>
                <a:off x="2304" y="1271"/>
                <a:ext cx="192" cy="192"/>
                <a:chOff x="3120" y="2256"/>
                <a:chExt cx="192" cy="192"/>
              </a:xfrm>
            </p:grpSpPr>
            <p:sp>
              <p:nvSpPr>
                <p:cNvPr id="18519" name="Rectangle 94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altLang="en-US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0" name="Line 95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GB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1" name="Line 96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GB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2" name="Line 97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GB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</p:grpSp>
        </p:grpSp>
      </p:grpSp>
      <p:sp>
        <p:nvSpPr>
          <p:cNvPr id="18442" name="Rectangle 142"/>
          <p:cNvSpPr>
            <a:spLocks noChangeArrowheads="1"/>
          </p:cNvSpPr>
          <p:nvPr/>
        </p:nvSpPr>
        <p:spPr bwMode="auto">
          <a:xfrm>
            <a:off x="3603177" y="1752600"/>
            <a:ext cx="10227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 dirty="0">
                <a:solidFill>
                  <a:srgbClr val="3333FF"/>
                </a:solidFill>
              </a:rPr>
              <a:t>Store in Cradle</a:t>
            </a:r>
          </a:p>
        </p:txBody>
      </p:sp>
      <p:sp>
        <p:nvSpPr>
          <p:cNvPr id="18443" name="Rectangle 147"/>
          <p:cNvSpPr>
            <a:spLocks noChangeArrowheads="1"/>
          </p:cNvSpPr>
          <p:nvPr/>
        </p:nvSpPr>
        <p:spPr bwMode="auto">
          <a:xfrm>
            <a:off x="685800" y="2217737"/>
            <a:ext cx="1065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 dirty="0">
                <a:solidFill>
                  <a:srgbClr val="3333FF"/>
                </a:solidFill>
              </a:rPr>
              <a:t>Database items</a:t>
            </a:r>
          </a:p>
        </p:txBody>
      </p:sp>
      <p:sp>
        <p:nvSpPr>
          <p:cNvPr id="18444" name="Line 7"/>
          <p:cNvSpPr>
            <a:spLocks noChangeShapeType="1"/>
          </p:cNvSpPr>
          <p:nvPr/>
        </p:nvSpPr>
        <p:spPr bwMode="auto">
          <a:xfrm flipV="1">
            <a:off x="4038600" y="2938462"/>
            <a:ext cx="1447800" cy="0"/>
          </a:xfrm>
          <a:prstGeom prst="line">
            <a:avLst/>
          </a:prstGeom>
          <a:noFill/>
          <a:ln w="25400">
            <a:solidFill>
              <a:srgbClr val="339933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486401" y="2674938"/>
            <a:ext cx="2129714" cy="1876847"/>
            <a:chOff x="5486401" y="2667001"/>
            <a:chExt cx="2129714" cy="1876847"/>
          </a:xfrm>
        </p:grpSpPr>
        <p:sp>
          <p:nvSpPr>
            <p:cNvPr id="18477" name="Rectangle 52"/>
            <p:cNvSpPr>
              <a:spLocks noChangeArrowheads="1"/>
            </p:cNvSpPr>
            <p:nvPr/>
          </p:nvSpPr>
          <p:spPr bwMode="auto">
            <a:xfrm>
              <a:off x="6498821" y="4174516"/>
              <a:ext cx="11172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Store in external</a:t>
              </a:r>
            </a:p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tool databases</a:t>
              </a:r>
            </a:p>
          </p:txBody>
        </p:sp>
        <p:grpSp>
          <p:nvGrpSpPr>
            <p:cNvPr id="18478" name="Group 167"/>
            <p:cNvGrpSpPr>
              <a:grpSpLocks/>
            </p:cNvGrpSpPr>
            <p:nvPr/>
          </p:nvGrpSpPr>
          <p:grpSpPr bwMode="auto">
            <a:xfrm>
              <a:off x="5638801" y="3048001"/>
              <a:ext cx="1701800" cy="1066800"/>
              <a:chOff x="3552" y="1920"/>
              <a:chExt cx="1072" cy="672"/>
            </a:xfrm>
          </p:grpSpPr>
          <p:sp>
            <p:nvSpPr>
              <p:cNvPr id="18480" name="Line 54"/>
              <p:cNvSpPr>
                <a:spLocks noChangeShapeType="1"/>
              </p:cNvSpPr>
              <p:nvPr/>
            </p:nvSpPr>
            <p:spPr bwMode="auto">
              <a:xfrm flipH="1">
                <a:off x="3749" y="2016"/>
                <a:ext cx="4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18481" name="Line 55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5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18482" name="Line 56"/>
              <p:cNvSpPr>
                <a:spLocks noChangeShapeType="1"/>
              </p:cNvSpPr>
              <p:nvPr/>
            </p:nvSpPr>
            <p:spPr bwMode="auto">
              <a:xfrm flipH="1" flipV="1">
                <a:off x="4128" y="1968"/>
                <a:ext cx="193" cy="90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grpSp>
            <p:nvGrpSpPr>
              <p:cNvPr id="18483" name="Group 58"/>
              <p:cNvGrpSpPr>
                <a:grpSpLocks/>
              </p:cNvGrpSpPr>
              <p:nvPr/>
            </p:nvGrpSpPr>
            <p:grpSpPr bwMode="auto">
              <a:xfrm flipH="1">
                <a:off x="3552" y="2256"/>
                <a:ext cx="304" cy="336"/>
                <a:chOff x="4608" y="1680"/>
                <a:chExt cx="304" cy="336"/>
              </a:xfrm>
            </p:grpSpPr>
            <p:sp>
              <p:nvSpPr>
                <p:cNvPr id="18506" name="Oval 59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7" name="Rectangle 60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8" name="Oval 61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9" name="Rectangle 62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0" name="Oval 63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1" name="Line 64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512" name="Line 65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84" name="Group 74"/>
              <p:cNvGrpSpPr>
                <a:grpSpLocks/>
              </p:cNvGrpSpPr>
              <p:nvPr/>
            </p:nvGrpSpPr>
            <p:grpSpPr bwMode="auto">
              <a:xfrm flipH="1">
                <a:off x="4320" y="1920"/>
                <a:ext cx="304" cy="336"/>
                <a:chOff x="4608" y="1680"/>
                <a:chExt cx="304" cy="336"/>
              </a:xfrm>
            </p:grpSpPr>
            <p:sp>
              <p:nvSpPr>
                <p:cNvPr id="18499" name="Oval 75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0" name="Rectangle 76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1" name="Oval 77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2" name="Rectangle 78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3" name="Oval 79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4" name="Line 80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505" name="Line 81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85" name="Group 151"/>
              <p:cNvGrpSpPr>
                <a:grpSpLocks/>
              </p:cNvGrpSpPr>
              <p:nvPr/>
            </p:nvGrpSpPr>
            <p:grpSpPr bwMode="auto">
              <a:xfrm>
                <a:off x="3984" y="2256"/>
                <a:ext cx="304" cy="336"/>
                <a:chOff x="4224" y="2326"/>
                <a:chExt cx="304" cy="336"/>
              </a:xfrm>
            </p:grpSpPr>
            <p:grpSp>
              <p:nvGrpSpPr>
                <p:cNvPr id="18486" name="Group 66"/>
                <p:cNvGrpSpPr>
                  <a:grpSpLocks/>
                </p:cNvGrpSpPr>
                <p:nvPr/>
              </p:nvGrpSpPr>
              <p:grpSpPr bwMode="auto">
                <a:xfrm flipH="1">
                  <a:off x="4224" y="2326"/>
                  <a:ext cx="304" cy="336"/>
                  <a:chOff x="4608" y="1680"/>
                  <a:chExt cx="304" cy="336"/>
                </a:xfrm>
              </p:grpSpPr>
              <p:sp>
                <p:nvSpPr>
                  <p:cNvPr id="1849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915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3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71"/>
                    <a:ext cx="303" cy="19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14"/>
                    <a:ext cx="303" cy="100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30"/>
                    <a:ext cx="303" cy="39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680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912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49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487" name="Group 117"/>
                <p:cNvGrpSpPr>
                  <a:grpSpLocks/>
                </p:cNvGrpSpPr>
                <p:nvPr/>
              </p:nvGrpSpPr>
              <p:grpSpPr bwMode="auto">
                <a:xfrm>
                  <a:off x="4282" y="2406"/>
                  <a:ext cx="192" cy="192"/>
                  <a:chOff x="3120" y="2256"/>
                  <a:chExt cx="192" cy="192"/>
                </a:xfrm>
              </p:grpSpPr>
              <p:sp>
                <p:nvSpPr>
                  <p:cNvPr id="1848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25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8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04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849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52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849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400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18479" name="Rectangle 57"/>
            <p:cNvSpPr>
              <a:spLocks noChangeArrowheads="1"/>
            </p:cNvSpPr>
            <p:nvPr/>
          </p:nvSpPr>
          <p:spPr bwMode="auto">
            <a:xfrm>
              <a:off x="5486401" y="2667001"/>
              <a:ext cx="1066800" cy="52863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External</a:t>
              </a:r>
              <a:b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</a:br>
              <a: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Tool</a:t>
              </a:r>
              <a:endParaRPr lang="zh-CN" altLang="en-GB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817937"/>
            <a:ext cx="2028825" cy="1584325"/>
            <a:chOff x="457200" y="3810000"/>
            <a:chExt cx="2028825" cy="1584325"/>
          </a:xfrm>
        </p:grpSpPr>
        <p:sp>
          <p:nvSpPr>
            <p:cNvPr id="18447" name="Rectangle 21"/>
            <p:cNvSpPr>
              <a:spLocks noChangeArrowheads="1"/>
            </p:cNvSpPr>
            <p:nvPr/>
          </p:nvSpPr>
          <p:spPr bwMode="auto">
            <a:xfrm>
              <a:off x="1752600" y="5029200"/>
              <a:ext cx="7334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>
                  <a:solidFill>
                    <a:srgbClr val="3333FF"/>
                  </a:solidFill>
                </a:rPr>
                <a:t>Project</a:t>
              </a:r>
            </a:p>
            <a:p>
              <a:pPr>
                <a:spcBef>
                  <a:spcPct val="0"/>
                </a:spcBef>
              </a:pPr>
              <a:r>
                <a:rPr lang="en-GB" altLang="en-US" sz="1200">
                  <a:solidFill>
                    <a:srgbClr val="3333FF"/>
                  </a:solidFill>
                </a:rPr>
                <a:t>Databases</a:t>
              </a:r>
            </a:p>
          </p:txBody>
        </p:sp>
        <p:sp>
          <p:nvSpPr>
            <p:cNvPr id="18448" name="Line 24"/>
            <p:cNvSpPr>
              <a:spLocks noChangeShapeType="1"/>
            </p:cNvSpPr>
            <p:nvPr/>
          </p:nvSpPr>
          <p:spPr bwMode="auto">
            <a:xfrm>
              <a:off x="1066800" y="4038600"/>
              <a:ext cx="304800" cy="8382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8449" name="Group 169"/>
            <p:cNvGrpSpPr>
              <a:grpSpLocks/>
            </p:cNvGrpSpPr>
            <p:nvPr/>
          </p:nvGrpSpPr>
          <p:grpSpPr bwMode="auto">
            <a:xfrm>
              <a:off x="457200" y="4114800"/>
              <a:ext cx="1778000" cy="1143000"/>
              <a:chOff x="288" y="2592"/>
              <a:chExt cx="1120" cy="720"/>
            </a:xfrm>
          </p:grpSpPr>
          <p:sp>
            <p:nvSpPr>
              <p:cNvPr id="18451" name="Line 23"/>
              <p:cNvSpPr>
                <a:spLocks noChangeShapeType="1"/>
              </p:cNvSpPr>
              <p:nvPr/>
            </p:nvSpPr>
            <p:spPr bwMode="auto">
              <a:xfrm flipH="1">
                <a:off x="480" y="2592"/>
                <a:ext cx="144" cy="48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18452" name="Line 25"/>
              <p:cNvSpPr>
                <a:spLocks noChangeShapeType="1"/>
              </p:cNvSpPr>
              <p:nvPr/>
            </p:nvSpPr>
            <p:spPr bwMode="auto">
              <a:xfrm flipH="1" flipV="1">
                <a:off x="768" y="2592"/>
                <a:ext cx="384" cy="336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grpSp>
            <p:nvGrpSpPr>
              <p:cNvPr id="18453" name="Group 27"/>
              <p:cNvGrpSpPr>
                <a:grpSpLocks/>
              </p:cNvGrpSpPr>
              <p:nvPr/>
            </p:nvGrpSpPr>
            <p:grpSpPr bwMode="auto">
              <a:xfrm flipH="1">
                <a:off x="1104" y="2784"/>
                <a:ext cx="304" cy="336"/>
                <a:chOff x="4608" y="1680"/>
                <a:chExt cx="304" cy="336"/>
              </a:xfrm>
            </p:grpSpPr>
            <p:sp>
              <p:nvSpPr>
                <p:cNvPr id="18470" name="Oval 28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1" name="Rectangle 29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2" name="Oval 30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3" name="Rectangle 31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4" name="Oval 32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5" name="Line 33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76" name="Line 34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54" name="Group 35"/>
              <p:cNvGrpSpPr>
                <a:grpSpLocks/>
              </p:cNvGrpSpPr>
              <p:nvPr/>
            </p:nvGrpSpPr>
            <p:grpSpPr bwMode="auto">
              <a:xfrm flipH="1">
                <a:off x="720" y="2976"/>
                <a:ext cx="304" cy="336"/>
                <a:chOff x="4608" y="1680"/>
                <a:chExt cx="304" cy="336"/>
              </a:xfrm>
            </p:grpSpPr>
            <p:sp>
              <p:nvSpPr>
                <p:cNvPr id="18463" name="Oval 36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4" name="Rectangle 37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5" name="Oval 38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6" name="Rectangle 39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7" name="Oval 40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8" name="Line 41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69" name="Line 42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55" name="Group 43"/>
              <p:cNvGrpSpPr>
                <a:grpSpLocks/>
              </p:cNvGrpSpPr>
              <p:nvPr/>
            </p:nvGrpSpPr>
            <p:grpSpPr bwMode="auto">
              <a:xfrm flipH="1">
                <a:off x="288" y="2976"/>
                <a:ext cx="304" cy="336"/>
                <a:chOff x="4608" y="1680"/>
                <a:chExt cx="304" cy="336"/>
              </a:xfrm>
            </p:grpSpPr>
            <p:sp>
              <p:nvSpPr>
                <p:cNvPr id="18456" name="Oval 44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7" name="Rectangle 45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8" name="Oval 46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9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0" name="Oval 48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1" name="Line 49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62" name="Line 50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8450" name="Rectangle 26"/>
            <p:cNvSpPr>
              <a:spLocks noChangeArrowheads="1"/>
            </p:cNvSpPr>
            <p:nvPr/>
          </p:nvSpPr>
          <p:spPr bwMode="auto">
            <a:xfrm>
              <a:off x="685800" y="3810000"/>
              <a:ext cx="762000" cy="4048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CDS</a:t>
              </a:r>
            </a:p>
          </p:txBody>
        </p:sp>
      </p:grpSp>
      <p:sp>
        <p:nvSpPr>
          <p:cNvPr id="18436" name="Freeform 17"/>
          <p:cNvSpPr>
            <a:spLocks/>
          </p:cNvSpPr>
          <p:nvPr/>
        </p:nvSpPr>
        <p:spPr bwMode="auto">
          <a:xfrm>
            <a:off x="2022475" y="1989137"/>
            <a:ext cx="873125" cy="1524000"/>
          </a:xfrm>
          <a:custGeom>
            <a:avLst/>
            <a:gdLst>
              <a:gd name="T0" fmla="*/ 0 w 550"/>
              <a:gd name="T1" fmla="*/ 2147483647 h 960"/>
              <a:gd name="T2" fmla="*/ 2147483647 w 550"/>
              <a:gd name="T3" fmla="*/ 0 h 960"/>
              <a:gd name="T4" fmla="*/ 2147483647 w 550"/>
              <a:gd name="T5" fmla="*/ 2147483647 h 960"/>
              <a:gd name="T6" fmla="*/ 2147483647 w 550"/>
              <a:gd name="T7" fmla="*/ 2147483647 h 960"/>
              <a:gd name="T8" fmla="*/ 0 w 550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0" h="960">
                <a:moveTo>
                  <a:pt x="0" y="280"/>
                </a:moveTo>
                <a:lnTo>
                  <a:pt x="550" y="0"/>
                </a:lnTo>
                <a:lnTo>
                  <a:pt x="550" y="960"/>
                </a:lnTo>
                <a:lnTo>
                  <a:pt x="5" y="521"/>
                </a:lnTo>
                <a:lnTo>
                  <a:pt x="0" y="280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0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3SL	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We are: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Authors of Cradle requirements management (RM) / systems engineering (SE) tool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Providers of Cradle-related RM and SE services</a:t>
            </a:r>
          </a:p>
          <a:p>
            <a:pPr>
              <a:spcBef>
                <a:spcPts val="2400"/>
              </a:spcBef>
            </a:pPr>
            <a:r>
              <a:rPr lang="en-GB" noProof="0" dirty="0"/>
              <a:t>Contact: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Tel:			</a:t>
            </a:r>
            <a:r>
              <a:rPr lang="en-GB" noProof="0" dirty="0">
                <a:solidFill>
                  <a:srgbClr val="1106E8"/>
                </a:solidFill>
              </a:rPr>
              <a:t>+44 1229 838867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Website: 		</a:t>
            </a:r>
            <a:r>
              <a:rPr lang="en-GB" noProof="0" dirty="0">
                <a:hlinkClick r:id="rId2"/>
              </a:rPr>
              <a:t>http://www.threesl.com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E-mail:	Sales:	</a:t>
            </a:r>
            <a:r>
              <a:rPr lang="en-GB" noProof="0" dirty="0">
                <a:hlinkClick r:id="rId3"/>
              </a:rPr>
              <a:t>salesdetails@threesl.com</a:t>
            </a:r>
            <a:br>
              <a:rPr lang="en-GB" noProof="0" dirty="0"/>
            </a:br>
            <a:r>
              <a:rPr lang="en-GB" noProof="0" dirty="0"/>
              <a:t>		Support:	</a:t>
            </a:r>
            <a:r>
              <a:rPr lang="en-GB" noProof="0" dirty="0">
                <a:hlinkClick r:id="rId4"/>
              </a:rPr>
              <a:t>support@threesl.com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X:			</a:t>
            </a:r>
            <a:r>
              <a:rPr lang="en-GB" noProof="0" dirty="0" err="1">
                <a:hlinkClick r:id="rId5"/>
              </a:rPr>
              <a:t>threesl</a:t>
            </a:r>
            <a:r>
              <a:rPr lang="en-GB" noProof="0" dirty="0"/>
              <a:t>, please </a:t>
            </a:r>
            <a:r>
              <a:rPr lang="en-GB" noProof="0" dirty="0">
                <a:hlinkClick r:id="rId6"/>
              </a:rPr>
              <a:t>follow us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Facebook:		</a:t>
            </a:r>
            <a:r>
              <a:rPr lang="en-GB" noProof="0" dirty="0">
                <a:hlinkClick r:id="rId7"/>
              </a:rPr>
              <a:t>3slcradle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LinkedIn:		</a:t>
            </a:r>
            <a:r>
              <a:rPr lang="en-GB" noProof="0" dirty="0">
                <a:hlinkClick r:id="rId8"/>
              </a:rPr>
              <a:t>3SL page </a:t>
            </a:r>
            <a:r>
              <a:rPr lang="en-GB" noProof="0" dirty="0"/>
              <a:t>and </a:t>
            </a:r>
            <a:r>
              <a:rPr lang="en-GB" noProof="0" dirty="0">
                <a:hlinkClick r:id="rId9"/>
              </a:rPr>
              <a:t>Cradle group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Skype:		mgw3sl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Xing:		</a:t>
            </a:r>
            <a:r>
              <a:rPr lang="en-GB" noProof="0" dirty="0">
                <a:hlinkClick r:id="rId10"/>
              </a:rPr>
              <a:t>3SL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YouTube:		</a:t>
            </a:r>
            <a:r>
              <a:rPr lang="en-GB" noProof="0" dirty="0">
                <a:hlinkClick r:id="rId11"/>
              </a:rPr>
              <a:t>3SLCradle</a:t>
            </a:r>
            <a:endParaRPr lang="en-GB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938713"/>
            <a:ext cx="15522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05412"/>
            <a:ext cx="27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8" y="3836316"/>
            <a:ext cx="224488" cy="20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11181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386767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66172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06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Cross References	3.5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GB" altLang="en-US" dirty="0"/>
              <a:t>Items’ dependencies held in </a:t>
            </a:r>
            <a:r>
              <a:rPr lang="en-GB" altLang="en-US" sz="1700" i="1" dirty="0">
                <a:solidFill>
                  <a:srgbClr val="E60A0A"/>
                </a:solidFill>
              </a:rPr>
              <a:t>cross references</a:t>
            </a:r>
            <a:r>
              <a:rPr lang="en-GB" altLang="en-US" dirty="0"/>
              <a:t> (</a:t>
            </a:r>
            <a:r>
              <a:rPr lang="en-GB" altLang="en-US" sz="1700" i="1" dirty="0" err="1">
                <a:solidFill>
                  <a:srgbClr val="E60A0A"/>
                </a:solidFill>
              </a:rPr>
              <a:t>xrefs</a:t>
            </a:r>
            <a:r>
              <a:rPr lang="en-GB" altLang="en-US" sz="1700" i="1" dirty="0">
                <a:solidFill>
                  <a:srgbClr val="E60A0A"/>
                </a:solidFill>
              </a:rPr>
              <a:t> </a:t>
            </a:r>
            <a:r>
              <a:rPr lang="en-GB" altLang="en-US" dirty="0"/>
              <a:t>or</a:t>
            </a:r>
            <a:r>
              <a:rPr lang="en-GB" altLang="en-US" sz="1700" i="1" dirty="0">
                <a:solidFill>
                  <a:srgbClr val="E60A0A"/>
                </a:solidFill>
              </a:rPr>
              <a:t> links</a:t>
            </a:r>
            <a:r>
              <a:rPr lang="en-GB" altLang="en-US" dirty="0"/>
              <a:t>):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types</a:t>
            </a:r>
            <a:r>
              <a:rPr lang="en-GB" altLang="en-US" i="1" dirty="0">
                <a:solidFill>
                  <a:schemeClr val="hlink"/>
                </a:solidFill>
              </a:rPr>
              <a:t> </a:t>
            </a:r>
            <a:r>
              <a:rPr lang="en-GB" altLang="en-US" dirty="0"/>
              <a:t>for different types of dependency (optional)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groups</a:t>
            </a:r>
            <a:r>
              <a:rPr lang="en-GB" altLang="en-US" dirty="0"/>
              <a:t> of these types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attributes</a:t>
            </a:r>
            <a:r>
              <a:rPr lang="en-GB" altLang="en-US" i="1" dirty="0">
                <a:solidFill>
                  <a:schemeClr val="hlink"/>
                </a:solidFill>
              </a:rPr>
              <a:t>,</a:t>
            </a:r>
            <a:r>
              <a:rPr lang="en-GB" altLang="en-US" dirty="0"/>
              <a:t> </a:t>
            </a:r>
            <a:r>
              <a:rPr lang="en-GB" altLang="en-US"/>
              <a:t>to parameterise</a:t>
            </a:r>
            <a:r>
              <a:rPr lang="en-GB" altLang="en-US" dirty="0"/>
              <a:t>, justify, characterise and explain cross references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rules</a:t>
            </a:r>
            <a:r>
              <a:rPr lang="en-GB" altLang="en-US" dirty="0"/>
              <a:t> define what can be linked, who can create/modify/delete links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/>
              <a:t>Unidirectional, bi-directional and </a:t>
            </a:r>
            <a:r>
              <a:rPr lang="en-GB" altLang="en-US" sz="1700" i="1" dirty="0">
                <a:solidFill>
                  <a:srgbClr val="E60A0A"/>
                </a:solidFill>
              </a:rPr>
              <a:t>transitive</a:t>
            </a:r>
            <a:r>
              <a:rPr lang="en-GB" altLang="en-US" i="1" dirty="0">
                <a:solidFill>
                  <a:schemeClr val="hlink"/>
                </a:solidFill>
              </a:rPr>
              <a:t> </a:t>
            </a:r>
            <a:r>
              <a:rPr lang="en-GB" altLang="en-US" dirty="0"/>
              <a:t>(indirect) linking</a:t>
            </a:r>
          </a:p>
          <a:p>
            <a:pPr lvl="1" eaLnBrk="1" hangingPunct="1">
              <a:spcBef>
                <a:spcPts val="100"/>
              </a:spcBef>
            </a:pPr>
            <a:r>
              <a:rPr lang="en-GB" altLang="en-US" dirty="0"/>
              <a:t>Link items: </a:t>
            </a:r>
            <a:r>
              <a:rPr lang="en-GB" altLang="en-US" sz="1700" i="1" dirty="0">
                <a:solidFill>
                  <a:srgbClr val="E60A0A"/>
                </a:solidFill>
              </a:rPr>
              <a:t>1:1</a:t>
            </a:r>
            <a:r>
              <a:rPr lang="en-GB" altLang="en-US" i="1" dirty="0">
                <a:solidFill>
                  <a:schemeClr val="hlink"/>
                </a:solidFill>
              </a:rPr>
              <a:t>,</a:t>
            </a:r>
            <a:r>
              <a:rPr lang="en-GB" altLang="en-US" dirty="0"/>
              <a:t> </a:t>
            </a:r>
            <a:r>
              <a:rPr lang="en-GB" altLang="en-US" sz="1700" i="1" dirty="0">
                <a:solidFill>
                  <a:srgbClr val="E60A0A"/>
                </a:solidFill>
              </a:rPr>
              <a:t>1:N</a:t>
            </a:r>
            <a:r>
              <a:rPr lang="en-GB" altLang="en-US" dirty="0"/>
              <a:t>  or </a:t>
            </a:r>
            <a:r>
              <a:rPr lang="en-GB" altLang="en-US" sz="1700" i="1" dirty="0">
                <a:solidFill>
                  <a:srgbClr val="E60A0A"/>
                </a:solidFill>
              </a:rPr>
              <a:t>M:N</a:t>
            </a:r>
          </a:p>
        </p:txBody>
      </p:sp>
      <p:grpSp>
        <p:nvGrpSpPr>
          <p:cNvPr id="21509" name="Group 59"/>
          <p:cNvGrpSpPr>
            <a:grpSpLocks/>
          </p:cNvGrpSpPr>
          <p:nvPr/>
        </p:nvGrpSpPr>
        <p:grpSpPr bwMode="auto">
          <a:xfrm>
            <a:off x="457200" y="4953000"/>
            <a:ext cx="1776413" cy="1257300"/>
            <a:chOff x="287" y="3168"/>
            <a:chExt cx="1119" cy="792"/>
          </a:xfrm>
        </p:grpSpPr>
        <p:sp>
          <p:nvSpPr>
            <p:cNvPr id="21548" name="Rectangle 5"/>
            <p:cNvSpPr>
              <a:spLocks noChangeArrowheads="1"/>
            </p:cNvSpPr>
            <p:nvPr/>
          </p:nvSpPr>
          <p:spPr bwMode="auto">
            <a:xfrm>
              <a:off x="287" y="3168"/>
              <a:ext cx="1119" cy="79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21549" name="Group 57"/>
            <p:cNvGrpSpPr>
              <a:grpSpLocks/>
            </p:cNvGrpSpPr>
            <p:nvPr/>
          </p:nvGrpSpPr>
          <p:grpSpPr bwMode="auto">
            <a:xfrm>
              <a:off x="319" y="3223"/>
              <a:ext cx="1009" cy="276"/>
              <a:chOff x="319" y="3223"/>
              <a:chExt cx="1009" cy="276"/>
            </a:xfrm>
          </p:grpSpPr>
          <p:sp>
            <p:nvSpPr>
              <p:cNvPr id="21556" name="Rectangle 6"/>
              <p:cNvSpPr>
                <a:spLocks noChangeArrowheads="1"/>
              </p:cNvSpPr>
              <p:nvPr/>
            </p:nvSpPr>
            <p:spPr bwMode="auto">
              <a:xfrm>
                <a:off x="319" y="3223"/>
                <a:ext cx="382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1200" b="0" dirty="0"/>
                  <a:t>Link</a:t>
                </a:r>
                <a:br>
                  <a:rPr lang="en-GB" altLang="en-US" sz="1200" b="0" dirty="0"/>
                </a:br>
                <a:r>
                  <a:rPr lang="en-GB" altLang="en-US" sz="1200" b="0" dirty="0"/>
                  <a:t>Types:</a:t>
                </a:r>
              </a:p>
            </p:txBody>
          </p:sp>
          <p:sp>
            <p:nvSpPr>
              <p:cNvPr id="21557" name="Rectangle 7"/>
              <p:cNvSpPr>
                <a:spLocks noChangeArrowheads="1"/>
              </p:cNvSpPr>
              <p:nvPr/>
            </p:nvSpPr>
            <p:spPr bwMode="auto">
              <a:xfrm>
                <a:off x="792" y="3244"/>
                <a:ext cx="265" cy="117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8" name="Rectangle 8"/>
              <p:cNvSpPr>
                <a:spLocks noChangeArrowheads="1"/>
              </p:cNvSpPr>
              <p:nvPr/>
            </p:nvSpPr>
            <p:spPr bwMode="auto">
              <a:xfrm>
                <a:off x="792" y="3368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9" name="Rectangle 9"/>
              <p:cNvSpPr>
                <a:spLocks noChangeArrowheads="1"/>
              </p:cNvSpPr>
              <p:nvPr/>
            </p:nvSpPr>
            <p:spPr bwMode="auto">
              <a:xfrm>
                <a:off x="1063" y="33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60" name="Rectangle 14"/>
              <p:cNvSpPr>
                <a:spLocks noChangeArrowheads="1"/>
              </p:cNvSpPr>
              <p:nvPr/>
            </p:nvSpPr>
            <p:spPr bwMode="auto">
              <a:xfrm>
                <a:off x="1063" y="3244"/>
                <a:ext cx="265" cy="117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550" name="Group 58"/>
            <p:cNvGrpSpPr>
              <a:grpSpLocks/>
            </p:cNvGrpSpPr>
            <p:nvPr/>
          </p:nvGrpSpPr>
          <p:grpSpPr bwMode="auto">
            <a:xfrm>
              <a:off x="319" y="3576"/>
              <a:ext cx="1009" cy="308"/>
              <a:chOff x="319" y="3576"/>
              <a:chExt cx="1009" cy="308"/>
            </a:xfrm>
          </p:grpSpPr>
          <p:sp>
            <p:nvSpPr>
              <p:cNvPr id="21551" name="Rectangle 10"/>
              <p:cNvSpPr>
                <a:spLocks noChangeArrowheads="1"/>
              </p:cNvSpPr>
              <p:nvPr/>
            </p:nvSpPr>
            <p:spPr bwMode="auto">
              <a:xfrm>
                <a:off x="319" y="3576"/>
                <a:ext cx="435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1200" b="0"/>
                  <a:t>Link</a:t>
                </a:r>
                <a:br>
                  <a:rPr lang="en-GB" altLang="en-US" sz="1200" b="0"/>
                </a:br>
                <a:r>
                  <a:rPr lang="en-GB" altLang="en-US" sz="1200" b="0"/>
                  <a:t>Groups:</a:t>
                </a:r>
              </a:p>
            </p:txBody>
          </p:sp>
          <p:sp>
            <p:nvSpPr>
              <p:cNvPr id="21552" name="Rectangle 11"/>
              <p:cNvSpPr>
                <a:spLocks noChangeArrowheads="1"/>
              </p:cNvSpPr>
              <p:nvPr/>
            </p:nvSpPr>
            <p:spPr bwMode="auto">
              <a:xfrm>
                <a:off x="792" y="3576"/>
                <a:ext cx="265" cy="116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3" name="Rectangle 12"/>
              <p:cNvSpPr>
                <a:spLocks noChangeArrowheads="1"/>
              </p:cNvSpPr>
              <p:nvPr/>
            </p:nvSpPr>
            <p:spPr bwMode="auto">
              <a:xfrm>
                <a:off x="1063" y="3576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4" name="Rectangle 13"/>
              <p:cNvSpPr>
                <a:spLocks noChangeArrowheads="1"/>
              </p:cNvSpPr>
              <p:nvPr/>
            </p:nvSpPr>
            <p:spPr bwMode="auto">
              <a:xfrm>
                <a:off x="792" y="37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5" name="Rectangle 15"/>
              <p:cNvSpPr>
                <a:spLocks noChangeArrowheads="1"/>
              </p:cNvSpPr>
              <p:nvPr/>
            </p:nvSpPr>
            <p:spPr bwMode="auto">
              <a:xfrm>
                <a:off x="1063" y="3768"/>
                <a:ext cx="265" cy="116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979612" y="3124200"/>
            <a:ext cx="6554788" cy="2895600"/>
            <a:chOff x="1979612" y="3124200"/>
            <a:chExt cx="6554788" cy="2895600"/>
          </a:xfrm>
        </p:grpSpPr>
        <p:grpSp>
          <p:nvGrpSpPr>
            <p:cNvPr id="21510" name="Group 19"/>
            <p:cNvGrpSpPr>
              <a:grpSpLocks/>
            </p:cNvGrpSpPr>
            <p:nvPr/>
          </p:nvGrpSpPr>
          <p:grpSpPr bwMode="auto">
            <a:xfrm>
              <a:off x="4800600" y="3581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4" name="Rectangle 20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45" name="Rectangle 21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46" name="Rectangle 22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47" name="Rectangle 23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sp>
          <p:nvSpPr>
            <p:cNvPr id="21511" name="Rectangle 24"/>
            <p:cNvSpPr>
              <a:spLocks noChangeArrowheads="1"/>
            </p:cNvSpPr>
            <p:nvPr/>
          </p:nvSpPr>
          <p:spPr bwMode="auto">
            <a:xfrm>
              <a:off x="1979612" y="44958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 A</a:t>
              </a:r>
            </a:p>
          </p:txBody>
        </p:sp>
        <p:sp>
          <p:nvSpPr>
            <p:cNvPr id="21512" name="Rectangle 25"/>
            <p:cNvSpPr>
              <a:spLocks noChangeArrowheads="1"/>
            </p:cNvSpPr>
            <p:nvPr/>
          </p:nvSpPr>
          <p:spPr bwMode="auto">
            <a:xfrm>
              <a:off x="5489575" y="567055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</a:rPr>
                <a:t>Item B</a:t>
              </a:r>
            </a:p>
          </p:txBody>
        </p:sp>
        <p:sp>
          <p:nvSpPr>
            <p:cNvPr id="21513" name="Rectangle 26"/>
            <p:cNvSpPr>
              <a:spLocks noChangeArrowheads="1"/>
            </p:cNvSpPr>
            <p:nvPr/>
          </p:nvSpPr>
          <p:spPr bwMode="auto">
            <a:xfrm>
              <a:off x="6913562" y="31242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</a:rPr>
                <a:t>Item C</a:t>
              </a:r>
            </a:p>
          </p:txBody>
        </p:sp>
        <p:sp>
          <p:nvSpPr>
            <p:cNvPr id="21514" name="Freeform 27"/>
            <p:cNvSpPr>
              <a:spLocks/>
            </p:cNvSpPr>
            <p:nvPr/>
          </p:nvSpPr>
          <p:spPr bwMode="auto">
            <a:xfrm>
              <a:off x="6348412" y="3479801"/>
              <a:ext cx="923925" cy="2436446"/>
            </a:xfrm>
            <a:custGeom>
              <a:avLst/>
              <a:gdLst>
                <a:gd name="T0" fmla="*/ 0 w 721"/>
                <a:gd name="T1" fmla="*/ 1132 h 1801"/>
                <a:gd name="T2" fmla="*/ 379 w 721"/>
                <a:gd name="T3" fmla="*/ 890 h 1801"/>
                <a:gd name="T4" fmla="*/ 379 w 721"/>
                <a:gd name="T5" fmla="*/ 0 h 18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1" h="1801">
                  <a:moveTo>
                    <a:pt x="0" y="1800"/>
                  </a:moveTo>
                  <a:lnTo>
                    <a:pt x="720" y="1416"/>
                  </a:lnTo>
                  <a:lnTo>
                    <a:pt x="720" y="0"/>
                  </a:lnTo>
                </a:path>
              </a:pathLst>
            </a:custGeom>
            <a:noFill/>
            <a:ln w="25400" cap="rnd" cmpd="sng">
              <a:solidFill>
                <a:srgbClr val="0A0AB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5" name="Line 28"/>
            <p:cNvSpPr>
              <a:spLocks noChangeShapeType="1"/>
            </p:cNvSpPr>
            <p:nvPr/>
          </p:nvSpPr>
          <p:spPr bwMode="auto">
            <a:xfrm flipH="1" flipV="1">
              <a:off x="7272337" y="4632325"/>
              <a:ext cx="347663" cy="168275"/>
            </a:xfrm>
            <a:prstGeom prst="line">
              <a:avLst/>
            </a:prstGeom>
            <a:noFill/>
            <a:ln w="25400">
              <a:solidFill>
                <a:srgbClr val="0A0A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6" name="Freeform 29"/>
            <p:cNvSpPr>
              <a:spLocks/>
            </p:cNvSpPr>
            <p:nvPr/>
          </p:nvSpPr>
          <p:spPr bwMode="auto">
            <a:xfrm>
              <a:off x="6348412" y="3479800"/>
              <a:ext cx="739775" cy="2254250"/>
            </a:xfrm>
            <a:custGeom>
              <a:avLst/>
              <a:gdLst>
                <a:gd name="T0" fmla="*/ 0 w 577"/>
                <a:gd name="T1" fmla="*/ 1042 h 1657"/>
                <a:gd name="T2" fmla="*/ 304 w 577"/>
                <a:gd name="T3" fmla="*/ 830 h 1657"/>
                <a:gd name="T4" fmla="*/ 304 w 577"/>
                <a:gd name="T5" fmla="*/ 0 h 1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7" h="1657">
                  <a:moveTo>
                    <a:pt x="0" y="1656"/>
                  </a:moveTo>
                  <a:lnTo>
                    <a:pt x="576" y="1320"/>
                  </a:lnTo>
                  <a:lnTo>
                    <a:pt x="576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7" name="Line 30"/>
            <p:cNvSpPr>
              <a:spLocks noChangeShapeType="1"/>
            </p:cNvSpPr>
            <p:nvPr/>
          </p:nvSpPr>
          <p:spPr bwMode="auto">
            <a:xfrm flipH="1" flipV="1">
              <a:off x="6778625" y="4360863"/>
              <a:ext cx="307975" cy="254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8" name="Freeform 31"/>
            <p:cNvSpPr>
              <a:spLocks/>
            </p:cNvSpPr>
            <p:nvPr/>
          </p:nvSpPr>
          <p:spPr bwMode="auto">
            <a:xfrm>
              <a:off x="2817812" y="4618038"/>
              <a:ext cx="2873375" cy="1049338"/>
            </a:xfrm>
            <a:custGeom>
              <a:avLst/>
              <a:gdLst>
                <a:gd name="T0" fmla="*/ 0 w 1810"/>
                <a:gd name="T1" fmla="*/ 0 h 661"/>
                <a:gd name="T2" fmla="*/ 1345 w 1810"/>
                <a:gd name="T3" fmla="*/ 0 h 661"/>
                <a:gd name="T4" fmla="*/ 1810 w 1810"/>
                <a:gd name="T5" fmla="*/ 661 h 6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0" h="661">
                  <a:moveTo>
                    <a:pt x="0" y="0"/>
                  </a:moveTo>
                  <a:lnTo>
                    <a:pt x="1345" y="0"/>
                  </a:lnTo>
                  <a:lnTo>
                    <a:pt x="1810" y="661"/>
                  </a:lnTo>
                </a:path>
              </a:pathLst>
            </a:custGeom>
            <a:noFill/>
            <a:ln w="25400" cap="rnd" cmpd="sng">
              <a:solidFill>
                <a:srgbClr val="339933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9" name="Line 32"/>
            <p:cNvSpPr>
              <a:spLocks noChangeShapeType="1"/>
            </p:cNvSpPr>
            <p:nvPr/>
          </p:nvSpPr>
          <p:spPr bwMode="auto">
            <a:xfrm flipH="1">
              <a:off x="5019675" y="4451350"/>
              <a:ext cx="301625" cy="2413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0" name="Line 33"/>
            <p:cNvSpPr>
              <a:spLocks noChangeShapeType="1"/>
            </p:cNvSpPr>
            <p:nvPr/>
          </p:nvSpPr>
          <p:spPr bwMode="auto">
            <a:xfrm flipH="1" flipV="1">
              <a:off x="3281362" y="3711575"/>
              <a:ext cx="404813" cy="1397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1" name="Freeform 34"/>
            <p:cNvSpPr>
              <a:spLocks/>
            </p:cNvSpPr>
            <p:nvPr/>
          </p:nvSpPr>
          <p:spPr bwMode="auto">
            <a:xfrm>
              <a:off x="2741612" y="3316288"/>
              <a:ext cx="4162425" cy="1179513"/>
            </a:xfrm>
            <a:custGeom>
              <a:avLst/>
              <a:gdLst>
                <a:gd name="T0" fmla="*/ 0 w 3169"/>
                <a:gd name="T1" fmla="*/ 614 h 817"/>
                <a:gd name="T2" fmla="*/ 348 w 3169"/>
                <a:gd name="T3" fmla="*/ 0 h 817"/>
                <a:gd name="T4" fmla="*/ 1795 w 3169"/>
                <a:gd name="T5" fmla="*/ 0 h 8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69" h="817">
                  <a:moveTo>
                    <a:pt x="0" y="816"/>
                  </a:moveTo>
                  <a:lnTo>
                    <a:pt x="615" y="0"/>
                  </a:lnTo>
                  <a:lnTo>
                    <a:pt x="3168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2" name="Line 35"/>
            <p:cNvSpPr>
              <a:spLocks noChangeShapeType="1"/>
            </p:cNvSpPr>
            <p:nvPr/>
          </p:nvSpPr>
          <p:spPr bwMode="auto">
            <a:xfrm flipH="1">
              <a:off x="4533900" y="5249863"/>
              <a:ext cx="379413" cy="130175"/>
            </a:xfrm>
            <a:prstGeom prst="line">
              <a:avLst/>
            </a:prstGeom>
            <a:noFill/>
            <a:ln w="25400">
              <a:solidFill>
                <a:srgbClr val="E60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Freeform 36"/>
            <p:cNvSpPr>
              <a:spLocks/>
            </p:cNvSpPr>
            <p:nvPr/>
          </p:nvSpPr>
          <p:spPr bwMode="auto">
            <a:xfrm>
              <a:off x="2817812" y="4751388"/>
              <a:ext cx="2667000" cy="1046163"/>
            </a:xfrm>
            <a:custGeom>
              <a:avLst/>
              <a:gdLst>
                <a:gd name="T0" fmla="*/ 0 w 1629"/>
                <a:gd name="T1" fmla="*/ 1 h 659"/>
                <a:gd name="T2" fmla="*/ 1086 w 1629"/>
                <a:gd name="T3" fmla="*/ 0 h 659"/>
                <a:gd name="T4" fmla="*/ 1787 w 1629"/>
                <a:gd name="T5" fmla="*/ 659 h 6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9" h="659">
                  <a:moveTo>
                    <a:pt x="0" y="1"/>
                  </a:moveTo>
                  <a:lnTo>
                    <a:pt x="990" y="0"/>
                  </a:lnTo>
                  <a:lnTo>
                    <a:pt x="1629" y="659"/>
                  </a:lnTo>
                </a:path>
              </a:pathLst>
            </a:custGeom>
            <a:noFill/>
            <a:ln w="25400" cap="rnd" cmpd="sng">
              <a:solidFill>
                <a:srgbClr val="E60A0A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24" name="Group 37"/>
            <p:cNvGrpSpPr>
              <a:grpSpLocks/>
            </p:cNvGrpSpPr>
            <p:nvPr/>
          </p:nvGrpSpPr>
          <p:grpSpPr bwMode="auto">
            <a:xfrm>
              <a:off x="5867400" y="38100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0" name="Rectangle 3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41" name="Rectangle 3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42" name="Rectangle 4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43" name="Rectangle 4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5" name="Group 42"/>
            <p:cNvGrpSpPr>
              <a:grpSpLocks/>
            </p:cNvGrpSpPr>
            <p:nvPr/>
          </p:nvGrpSpPr>
          <p:grpSpPr bwMode="auto">
            <a:xfrm>
              <a:off x="7620000" y="4343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6" name="Rectangle 4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37" name="Rectangle 4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8" name="Rectangle 4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9" name="Rectangle 4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6" name="Group 47"/>
            <p:cNvGrpSpPr>
              <a:grpSpLocks/>
            </p:cNvGrpSpPr>
            <p:nvPr/>
          </p:nvGrpSpPr>
          <p:grpSpPr bwMode="auto">
            <a:xfrm>
              <a:off x="3657600" y="5105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2" name="Rectangle 4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33" name="Rectangle 4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4" name="Rectangle 5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5" name="Rectangle 5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7" name="Group 52"/>
            <p:cNvGrpSpPr>
              <a:grpSpLocks/>
            </p:cNvGrpSpPr>
            <p:nvPr/>
          </p:nvGrpSpPr>
          <p:grpSpPr bwMode="auto">
            <a:xfrm>
              <a:off x="3581400" y="35052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28" name="Rectangle 5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29" name="Rectangle 5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0" name="Rectangle 5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1" name="Rectangle 5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4446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Cross References: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With </a:t>
            </a:r>
            <a:r>
              <a:rPr lang="en-GB" altLang="en-US" dirty="0">
                <a:solidFill>
                  <a:srgbClr val="1106E8"/>
                </a:solidFill>
              </a:rPr>
              <a:t>transitive cross referencing</a:t>
            </a:r>
            <a:r>
              <a:rPr lang="en-GB" altLang="en-US" dirty="0"/>
              <a:t>, Cradle automatically and transparently: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Finds </a:t>
            </a:r>
            <a:r>
              <a:rPr lang="en-GB" altLang="en-US" sz="1700" i="1" dirty="0">
                <a:solidFill>
                  <a:srgbClr val="E60A0A"/>
                </a:solidFill>
              </a:rPr>
              <a:t>indirectly</a:t>
            </a:r>
            <a:r>
              <a:rPr lang="en-GB" altLang="en-US" dirty="0"/>
              <a:t> linked items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By following </a:t>
            </a:r>
            <a:r>
              <a:rPr lang="en-GB" altLang="en-US" sz="1700" i="1" dirty="0">
                <a:solidFill>
                  <a:srgbClr val="E60A0A"/>
                </a:solidFill>
              </a:rPr>
              <a:t>chains</a:t>
            </a:r>
            <a:r>
              <a:rPr lang="en-GB" altLang="en-US" dirty="0"/>
              <a:t> of multiple cross references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Gives you </a:t>
            </a:r>
            <a:r>
              <a:rPr lang="en-GB" altLang="en-US" sz="1700" i="1" dirty="0">
                <a:solidFill>
                  <a:srgbClr val="E60A0A"/>
                </a:solidFill>
              </a:rPr>
              <a:t>end-to-end</a:t>
            </a:r>
            <a:r>
              <a:rPr lang="en-GB" altLang="en-US" dirty="0"/>
              <a:t>, </a:t>
            </a:r>
            <a:r>
              <a:rPr lang="en-GB" altLang="en-US" sz="1700" i="1" dirty="0">
                <a:solidFill>
                  <a:srgbClr val="E60A0A"/>
                </a:solidFill>
              </a:rPr>
              <a:t>cross-lifecycle</a:t>
            </a:r>
            <a:r>
              <a:rPr lang="en-GB" altLang="en-US" dirty="0"/>
              <a:t>, traceability, </a:t>
            </a:r>
            <a:r>
              <a:rPr lang="en-GB" altLang="en-US" b="1" i="1" dirty="0"/>
              <a:t>very powerful</a:t>
            </a:r>
            <a:r>
              <a:rPr lang="en-GB" altLang="en-US" dirty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8125" y="2592387"/>
            <a:ext cx="5707475" cy="3503613"/>
            <a:chOff x="998125" y="2592387"/>
            <a:chExt cx="5707475" cy="3503613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455325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</a:rPr>
                <a:t>User</a:t>
              </a:r>
              <a:br>
                <a:rPr lang="en-GB" altLang="en-US" sz="1000" b="1" dirty="0">
                  <a:solidFill>
                    <a:srgbClr val="1106E8"/>
                  </a:solidFill>
                </a:rPr>
              </a:br>
              <a:r>
                <a:rPr lang="en-GB" altLang="en-US" sz="1000" b="1" dirty="0">
                  <a:solidFill>
                    <a:srgbClr val="1106E8"/>
                  </a:solidFill>
                </a:rPr>
                <a:t>Requirements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714817" y="337096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Use Cases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Analysis Models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233801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Architecture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1974309" y="414954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System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Requirements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249329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Design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217957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Acceptance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Criteria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893593" y="376025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Verifications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4504355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Integration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424486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Unit / Module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</a:p>
          </p:txBody>
        </p:sp>
        <p:cxnSp>
          <p:nvCxnSpPr>
            <p:cNvPr id="22542" name="AutoShape 14"/>
            <p:cNvCxnSpPr>
              <a:cxnSpLocks noChangeShapeType="1"/>
              <a:stCxn id="22533" idx="2"/>
              <a:endCxn id="22534" idx="0"/>
            </p:cNvCxnSpPr>
            <p:nvPr/>
          </p:nvCxnSpPr>
          <p:spPr bwMode="auto">
            <a:xfrm>
              <a:off x="1974309" y="2981677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3" name="AutoShape 15"/>
            <p:cNvCxnSpPr>
              <a:cxnSpLocks noChangeShapeType="1"/>
              <a:stCxn id="22534" idx="2"/>
              <a:endCxn id="22536" idx="0"/>
            </p:cNvCxnSpPr>
            <p:nvPr/>
          </p:nvCxnSpPr>
          <p:spPr bwMode="auto">
            <a:xfrm>
              <a:off x="2233801" y="3760258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4" name="AutoShape 16"/>
            <p:cNvCxnSpPr>
              <a:cxnSpLocks noChangeShapeType="1"/>
              <a:stCxn id="22536" idx="2"/>
              <a:endCxn id="22535" idx="0"/>
            </p:cNvCxnSpPr>
            <p:nvPr/>
          </p:nvCxnSpPr>
          <p:spPr bwMode="auto">
            <a:xfrm>
              <a:off x="2493293" y="453883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5" name="AutoShape 17"/>
            <p:cNvCxnSpPr>
              <a:cxnSpLocks noChangeShapeType="1"/>
              <a:stCxn id="22535" idx="2"/>
              <a:endCxn id="22537" idx="0"/>
            </p:cNvCxnSpPr>
            <p:nvPr/>
          </p:nvCxnSpPr>
          <p:spPr bwMode="auto">
            <a:xfrm>
              <a:off x="2752784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6" name="AutoShape 18"/>
            <p:cNvCxnSpPr>
              <a:cxnSpLocks noChangeShapeType="1"/>
              <a:stCxn id="22537" idx="3"/>
              <a:endCxn id="22541" idx="1"/>
            </p:cNvCxnSpPr>
            <p:nvPr/>
          </p:nvCxnSpPr>
          <p:spPr bwMode="auto">
            <a:xfrm>
              <a:off x="3531260" y="5901355"/>
              <a:ext cx="713603" cy="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7" name="AutoShape 19"/>
            <p:cNvCxnSpPr>
              <a:cxnSpLocks noChangeShapeType="1"/>
              <a:stCxn id="22541" idx="0"/>
              <a:endCxn id="22540" idx="2"/>
            </p:cNvCxnSpPr>
            <p:nvPr/>
          </p:nvCxnSpPr>
          <p:spPr bwMode="auto">
            <a:xfrm flipV="1">
              <a:off x="4763847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8" name="AutoShape 20"/>
            <p:cNvCxnSpPr>
              <a:cxnSpLocks noChangeShapeType="1"/>
              <a:stCxn id="22540" idx="0"/>
              <a:endCxn id="22539" idx="2"/>
            </p:cNvCxnSpPr>
            <p:nvPr/>
          </p:nvCxnSpPr>
          <p:spPr bwMode="auto">
            <a:xfrm flipV="1">
              <a:off x="5023339" y="4149548"/>
              <a:ext cx="389238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9" name="AutoShape 21"/>
            <p:cNvCxnSpPr>
              <a:cxnSpLocks noChangeShapeType="1"/>
              <a:stCxn id="22539" idx="0"/>
              <a:endCxn id="22538" idx="2"/>
            </p:cNvCxnSpPr>
            <p:nvPr/>
          </p:nvCxnSpPr>
          <p:spPr bwMode="auto">
            <a:xfrm flipV="1">
              <a:off x="5412576" y="2981677"/>
              <a:ext cx="324365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0" name="AutoShape 22"/>
            <p:cNvCxnSpPr>
              <a:cxnSpLocks noChangeShapeType="1"/>
              <a:stCxn id="22533" idx="3"/>
              <a:endCxn id="22538" idx="1"/>
            </p:cNvCxnSpPr>
            <p:nvPr/>
          </p:nvCxnSpPr>
          <p:spPr bwMode="auto">
            <a:xfrm>
              <a:off x="2493293" y="2787032"/>
              <a:ext cx="2724665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1" name="AutoShape 23"/>
            <p:cNvCxnSpPr>
              <a:cxnSpLocks noChangeShapeType="1"/>
              <a:stCxn id="22534" idx="3"/>
              <a:endCxn id="22539" idx="1"/>
            </p:cNvCxnSpPr>
            <p:nvPr/>
          </p:nvCxnSpPr>
          <p:spPr bwMode="auto">
            <a:xfrm>
              <a:off x="2752784" y="3565613"/>
              <a:ext cx="2140808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2" name="AutoShape 24"/>
            <p:cNvCxnSpPr>
              <a:cxnSpLocks noChangeShapeType="1"/>
              <a:stCxn id="22536" idx="3"/>
              <a:endCxn id="22539" idx="1"/>
            </p:cNvCxnSpPr>
            <p:nvPr/>
          </p:nvCxnSpPr>
          <p:spPr bwMode="auto">
            <a:xfrm flipV="1">
              <a:off x="3012276" y="3954903"/>
              <a:ext cx="1881316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3" name="AutoShape 25"/>
            <p:cNvCxnSpPr>
              <a:cxnSpLocks noChangeShapeType="1"/>
              <a:stCxn id="22535" idx="3"/>
              <a:endCxn id="22540" idx="1"/>
            </p:cNvCxnSpPr>
            <p:nvPr/>
          </p:nvCxnSpPr>
          <p:spPr bwMode="auto">
            <a:xfrm>
              <a:off x="3271768" y="5122774"/>
              <a:ext cx="1232586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3295703" y="2822176"/>
              <a:ext cx="1381789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E60A0A"/>
                  </a:solidFill>
                </a:rPr>
                <a:t>Transitive relationships</a:t>
              </a: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3131725" y="3876504"/>
              <a:ext cx="130644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00" dirty="0">
                  <a:solidFill>
                    <a:srgbClr val="E60A0A"/>
                  </a:solidFill>
                </a:rPr>
                <a:t>Transitive relationships</a:t>
              </a: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3499201" y="4800600"/>
              <a:ext cx="71654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rgbClr val="E60A0A"/>
                  </a:solidFill>
                </a:rPr>
                <a:t>Transitive</a:t>
              </a:r>
            </a:p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rgbClr val="E60A0A"/>
                  </a:solidFill>
                </a:rPr>
                <a:t>relationships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678075" y="3290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82831" y="445804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954175" y="5449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741075" y="54428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1465468" y="468029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216406" y="38934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998125" y="31250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208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Architecture	3.6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Cradle manages information in </a:t>
            </a:r>
            <a:r>
              <a:rPr lang="en-GB" i="1" noProof="0" dirty="0">
                <a:solidFill>
                  <a:srgbClr val="E60A0A"/>
                </a:solidFill>
              </a:rPr>
              <a:t>projects</a:t>
            </a:r>
            <a:r>
              <a:rPr lang="en-GB" noProof="0" dirty="0"/>
              <a:t>:</a:t>
            </a:r>
          </a:p>
          <a:p>
            <a:pPr lvl="1"/>
            <a:r>
              <a:rPr lang="en-GB" noProof="0" dirty="0"/>
              <a:t>Each in a </a:t>
            </a:r>
            <a:r>
              <a:rPr lang="en-GB" i="1" noProof="0" dirty="0">
                <a:solidFill>
                  <a:srgbClr val="E60A0A"/>
                </a:solidFill>
              </a:rPr>
              <a:t>project database </a:t>
            </a:r>
            <a:r>
              <a:rPr lang="en-GB" noProof="0" dirty="0"/>
              <a:t>(PDB)</a:t>
            </a:r>
          </a:p>
          <a:p>
            <a:pPr lvl="1">
              <a:spcBef>
                <a:spcPts val="0"/>
              </a:spcBef>
            </a:pPr>
            <a:r>
              <a:rPr lang="en-GB" dirty="0"/>
              <a:t>With a user-defined structure (</a:t>
            </a:r>
            <a:r>
              <a:rPr lang="en-GB" i="1" dirty="0">
                <a:solidFill>
                  <a:srgbClr val="E60A0A"/>
                </a:solidFill>
              </a:rPr>
              <a:t>schema</a:t>
            </a:r>
            <a:r>
              <a:rPr lang="en-GB" dirty="0"/>
              <a:t>)</a:t>
            </a:r>
            <a:endParaRPr lang="en-GB" noProof="0" dirty="0"/>
          </a:p>
          <a:p>
            <a:pPr lvl="1">
              <a:spcBef>
                <a:spcPts val="0"/>
              </a:spcBef>
            </a:pPr>
            <a:r>
              <a:rPr lang="en-GB" noProof="0" dirty="0"/>
              <a:t>Using a </a:t>
            </a:r>
            <a:r>
              <a:rPr lang="en-GB" i="1" dirty="0">
                <a:solidFill>
                  <a:srgbClr val="E60A0A"/>
                </a:solidFill>
              </a:rPr>
              <a:t>client-server</a:t>
            </a:r>
            <a:r>
              <a:rPr lang="en-GB" noProof="0" dirty="0"/>
              <a:t> architecture: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Optional custom </a:t>
            </a:r>
            <a:r>
              <a:rPr lang="en-GB" i="1" noProof="0" dirty="0">
                <a:solidFill>
                  <a:srgbClr val="E60A0A"/>
                </a:solidFill>
              </a:rPr>
              <a:t>web UIs</a:t>
            </a:r>
          </a:p>
          <a:p>
            <a:pPr>
              <a:spcBef>
                <a:spcPts val="3600"/>
              </a:spcBef>
            </a:pPr>
            <a:r>
              <a:rPr lang="en-GB" noProof="0" dirty="0"/>
              <a:t>Industrial strength:</a:t>
            </a:r>
          </a:p>
          <a:p>
            <a:pPr lvl="1"/>
            <a:r>
              <a:rPr lang="en-GB" noProof="0" dirty="0"/>
              <a:t>Multi-user (8,192)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Multi-project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Distributed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Open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Extensible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Scalable and fast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29000" y="1439331"/>
            <a:ext cx="4713582" cy="4275667"/>
            <a:chOff x="3429000" y="1439333"/>
            <a:chExt cx="4713582" cy="4275667"/>
          </a:xfrm>
        </p:grpSpPr>
        <p:sp>
          <p:nvSpPr>
            <p:cNvPr id="149" name="Line 24"/>
            <p:cNvSpPr>
              <a:spLocks noChangeShapeType="1"/>
            </p:cNvSpPr>
            <p:nvPr/>
          </p:nvSpPr>
          <p:spPr bwMode="auto">
            <a:xfrm>
              <a:off x="6737338" y="3276600"/>
              <a:ext cx="107156" cy="274638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7434177" y="2607945"/>
              <a:ext cx="482600" cy="533401"/>
              <a:chOff x="7086600" y="2438400"/>
              <a:chExt cx="482600" cy="533401"/>
            </a:xfrm>
          </p:grpSpPr>
          <p:sp>
            <p:nvSpPr>
              <p:cNvPr id="192" name="Oval 3"/>
              <p:cNvSpPr>
                <a:spLocks noChangeArrowheads="1"/>
              </p:cNvSpPr>
              <p:nvPr/>
            </p:nvSpPr>
            <p:spPr bwMode="auto">
              <a:xfrm>
                <a:off x="7086600" y="28114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3" name="Rectangle 4"/>
              <p:cNvSpPr>
                <a:spLocks noChangeArrowheads="1"/>
              </p:cNvSpPr>
              <p:nvPr/>
            </p:nvSpPr>
            <p:spPr bwMode="auto">
              <a:xfrm>
                <a:off x="7086600" y="25828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" name="Oval 5"/>
              <p:cNvSpPr>
                <a:spLocks noChangeArrowheads="1"/>
              </p:cNvSpPr>
              <p:nvPr/>
            </p:nvSpPr>
            <p:spPr bwMode="auto">
              <a:xfrm>
                <a:off x="7086600" y="24923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" name="Rectangle 6"/>
              <p:cNvSpPr>
                <a:spLocks noChangeArrowheads="1"/>
              </p:cNvSpPr>
              <p:nvPr/>
            </p:nvSpPr>
            <p:spPr bwMode="auto">
              <a:xfrm>
                <a:off x="7086600" y="25177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6" name="Oval 7"/>
              <p:cNvSpPr>
                <a:spLocks noChangeArrowheads="1"/>
              </p:cNvSpPr>
              <p:nvPr/>
            </p:nvSpPr>
            <p:spPr bwMode="auto">
              <a:xfrm>
                <a:off x="7086600" y="24384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7" name="Line 8"/>
              <p:cNvSpPr>
                <a:spLocks noChangeShapeType="1"/>
              </p:cNvSpPr>
              <p:nvPr/>
            </p:nvSpPr>
            <p:spPr bwMode="auto">
              <a:xfrm>
                <a:off x="75692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" name="Line 9"/>
              <p:cNvSpPr>
                <a:spLocks noChangeShapeType="1"/>
              </p:cNvSpPr>
              <p:nvPr/>
            </p:nvSpPr>
            <p:spPr bwMode="auto">
              <a:xfrm>
                <a:off x="70866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1" name="Rectangle 12"/>
            <p:cNvSpPr>
              <a:spLocks noChangeArrowheads="1"/>
            </p:cNvSpPr>
            <p:nvPr/>
          </p:nvSpPr>
          <p:spPr bwMode="auto">
            <a:xfrm>
              <a:off x="4462377" y="2455544"/>
              <a:ext cx="838200" cy="423863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0A0AB2"/>
                  </a:solidFill>
                </a:rPr>
                <a:t>Cradle</a:t>
              </a:r>
              <a:br>
                <a:rPr lang="en-GB" altLang="en-US" sz="1400" dirty="0">
                  <a:solidFill>
                    <a:srgbClr val="0A0AB2"/>
                  </a:solidFill>
                </a:rPr>
              </a:br>
              <a:r>
                <a:rPr lang="en-GB" altLang="en-US" sz="1400" dirty="0">
                  <a:solidFill>
                    <a:srgbClr val="0A0AB2"/>
                  </a:solidFill>
                </a:rPr>
                <a:t>Tools</a:t>
              </a:r>
            </a:p>
          </p:txBody>
        </p:sp>
        <p:sp>
          <p:nvSpPr>
            <p:cNvPr id="152" name="Rectangle 13"/>
            <p:cNvSpPr>
              <a:spLocks noChangeArrowheads="1"/>
            </p:cNvSpPr>
            <p:nvPr/>
          </p:nvSpPr>
          <p:spPr bwMode="auto">
            <a:xfrm>
              <a:off x="5910177" y="2827020"/>
              <a:ext cx="914400" cy="444499"/>
            </a:xfrm>
            <a:prstGeom prst="rect">
              <a:avLst/>
            </a:prstGeom>
            <a:solidFill>
              <a:srgbClr val="16DCF6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0A0AB2"/>
                  </a:solidFill>
                </a:rPr>
                <a:t>Servers</a:t>
              </a:r>
            </a:p>
          </p:txBody>
        </p: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6824577" y="1600200"/>
              <a:ext cx="914400" cy="457200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0A0AB2"/>
                  </a:solidFill>
                </a:rPr>
                <a:t>Web</a:t>
              </a:r>
              <a:br>
                <a:rPr lang="en-GB" altLang="en-US" sz="1400" dirty="0">
                  <a:solidFill>
                    <a:srgbClr val="0A0AB2"/>
                  </a:solidFill>
                </a:rPr>
              </a:br>
              <a:r>
                <a:rPr lang="en-GB" altLang="en-US" sz="1400" dirty="0">
                  <a:solidFill>
                    <a:srgbClr val="0A0AB2"/>
                  </a:solidFill>
                </a:rPr>
                <a:t>Browser</a:t>
              </a:r>
            </a:p>
          </p:txBody>
        </p:sp>
        <p:sp>
          <p:nvSpPr>
            <p:cNvPr id="154" name="Rectangle 16"/>
            <p:cNvSpPr>
              <a:spLocks noChangeArrowheads="1"/>
            </p:cNvSpPr>
            <p:nvPr/>
          </p:nvSpPr>
          <p:spPr bwMode="auto">
            <a:xfrm>
              <a:off x="4495800" y="44958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/>
                <a:t>Word</a:t>
              </a:r>
            </a:p>
          </p:txBody>
        </p:sp>
        <p:sp>
          <p:nvSpPr>
            <p:cNvPr id="155" name="Rectangle 17"/>
            <p:cNvSpPr>
              <a:spLocks noChangeArrowheads="1"/>
            </p:cNvSpPr>
            <p:nvPr/>
          </p:nvSpPr>
          <p:spPr bwMode="auto">
            <a:xfrm>
              <a:off x="4724400" y="48006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/>
                <a:t>Excel</a:t>
              </a:r>
            </a:p>
          </p:txBody>
        </p:sp>
        <p:grpSp>
          <p:nvGrpSpPr>
            <p:cNvPr id="156" name="Group 18"/>
            <p:cNvGrpSpPr>
              <a:grpSpLocks/>
            </p:cNvGrpSpPr>
            <p:nvPr/>
          </p:nvGrpSpPr>
          <p:grpSpPr bwMode="auto">
            <a:xfrm>
              <a:off x="3429000" y="3429000"/>
              <a:ext cx="1219200" cy="762000"/>
              <a:chOff x="2400" y="2640"/>
              <a:chExt cx="768" cy="480"/>
            </a:xfrm>
          </p:grpSpPr>
          <p:sp>
            <p:nvSpPr>
              <p:cNvPr id="189" name="Rectangle 19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Tools</a:t>
                </a:r>
              </a:p>
            </p:txBody>
          </p:sp>
          <p:sp>
            <p:nvSpPr>
              <p:cNvPr id="190" name="Rectangle 20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Tools</a:t>
                </a:r>
              </a:p>
            </p:txBody>
          </p:sp>
          <p:sp>
            <p:nvSpPr>
              <p:cNvPr id="191" name="Rectangle 21"/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Tools</a:t>
                </a:r>
              </a:p>
            </p:txBody>
          </p:sp>
        </p:grp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>
              <a:off x="6824577" y="2988945"/>
              <a:ext cx="609600" cy="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6824577" y="3141345"/>
              <a:ext cx="457200" cy="22860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7281777" y="3217545"/>
              <a:ext cx="482600" cy="533401"/>
              <a:chOff x="6934200" y="3048000"/>
              <a:chExt cx="482600" cy="533401"/>
            </a:xfrm>
          </p:grpSpPr>
          <p:sp>
            <p:nvSpPr>
              <p:cNvPr id="182" name="Oval 26"/>
              <p:cNvSpPr>
                <a:spLocks noChangeArrowheads="1"/>
              </p:cNvSpPr>
              <p:nvPr/>
            </p:nvSpPr>
            <p:spPr bwMode="auto">
              <a:xfrm>
                <a:off x="6934200" y="34210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3" name="Rectangle 27"/>
              <p:cNvSpPr>
                <a:spLocks noChangeArrowheads="1"/>
              </p:cNvSpPr>
              <p:nvPr/>
            </p:nvSpPr>
            <p:spPr bwMode="auto">
              <a:xfrm>
                <a:off x="6934200" y="31924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" name="Oval 28"/>
              <p:cNvSpPr>
                <a:spLocks noChangeArrowheads="1"/>
              </p:cNvSpPr>
              <p:nvPr/>
            </p:nvSpPr>
            <p:spPr bwMode="auto">
              <a:xfrm>
                <a:off x="6934200" y="31019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5" name="Rectangle 29"/>
              <p:cNvSpPr>
                <a:spLocks noChangeArrowheads="1"/>
              </p:cNvSpPr>
              <p:nvPr/>
            </p:nvSpPr>
            <p:spPr bwMode="auto">
              <a:xfrm>
                <a:off x="6934200" y="31273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" name="Oval 30"/>
              <p:cNvSpPr>
                <a:spLocks noChangeArrowheads="1"/>
              </p:cNvSpPr>
              <p:nvPr/>
            </p:nvSpPr>
            <p:spPr bwMode="auto">
              <a:xfrm>
                <a:off x="6934200" y="30480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7" name="Line 31"/>
              <p:cNvSpPr>
                <a:spLocks noChangeShapeType="1"/>
              </p:cNvSpPr>
              <p:nvPr/>
            </p:nvSpPr>
            <p:spPr bwMode="auto">
              <a:xfrm>
                <a:off x="74168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8" name="Line 32"/>
              <p:cNvSpPr>
                <a:spLocks noChangeShapeType="1"/>
              </p:cNvSpPr>
              <p:nvPr/>
            </p:nvSpPr>
            <p:spPr bwMode="auto">
              <a:xfrm>
                <a:off x="69342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0" name="Line 33"/>
            <p:cNvSpPr>
              <a:spLocks noChangeShapeType="1"/>
            </p:cNvSpPr>
            <p:nvPr/>
          </p:nvSpPr>
          <p:spPr bwMode="auto">
            <a:xfrm>
              <a:off x="5300577" y="2741295"/>
              <a:ext cx="609600" cy="171450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1" name="Line 34"/>
            <p:cNvSpPr>
              <a:spLocks noChangeShapeType="1"/>
            </p:cNvSpPr>
            <p:nvPr/>
          </p:nvSpPr>
          <p:spPr bwMode="auto">
            <a:xfrm>
              <a:off x="5986377" y="1876422"/>
              <a:ext cx="304800" cy="942978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" name="Line 35"/>
            <p:cNvSpPr>
              <a:spLocks noChangeShapeType="1"/>
            </p:cNvSpPr>
            <p:nvPr/>
          </p:nvSpPr>
          <p:spPr bwMode="auto">
            <a:xfrm flipH="1">
              <a:off x="6595977" y="2057400"/>
              <a:ext cx="685800" cy="761999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6748377" y="3522345"/>
              <a:ext cx="482600" cy="533401"/>
              <a:chOff x="6400800" y="3352800"/>
              <a:chExt cx="482600" cy="533401"/>
            </a:xfrm>
          </p:grpSpPr>
          <p:sp>
            <p:nvSpPr>
              <p:cNvPr id="175" name="Oval 37"/>
              <p:cNvSpPr>
                <a:spLocks noChangeArrowheads="1"/>
              </p:cNvSpPr>
              <p:nvPr/>
            </p:nvSpPr>
            <p:spPr bwMode="auto">
              <a:xfrm>
                <a:off x="6400800" y="37258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6" name="Rectangle 38"/>
              <p:cNvSpPr>
                <a:spLocks noChangeArrowheads="1"/>
              </p:cNvSpPr>
              <p:nvPr/>
            </p:nvSpPr>
            <p:spPr bwMode="auto">
              <a:xfrm>
                <a:off x="6400800" y="34972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7" name="Oval 39"/>
              <p:cNvSpPr>
                <a:spLocks noChangeArrowheads="1"/>
              </p:cNvSpPr>
              <p:nvPr/>
            </p:nvSpPr>
            <p:spPr bwMode="auto">
              <a:xfrm>
                <a:off x="6400800" y="34067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8" name="Rectangle 40"/>
              <p:cNvSpPr>
                <a:spLocks noChangeArrowheads="1"/>
              </p:cNvSpPr>
              <p:nvPr/>
            </p:nvSpPr>
            <p:spPr bwMode="auto">
              <a:xfrm>
                <a:off x="6400800" y="34321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9" name="Oval 41"/>
              <p:cNvSpPr>
                <a:spLocks noChangeArrowheads="1"/>
              </p:cNvSpPr>
              <p:nvPr/>
            </p:nvSpPr>
            <p:spPr bwMode="auto">
              <a:xfrm>
                <a:off x="6400800" y="33528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0" name="Line 42"/>
              <p:cNvSpPr>
                <a:spLocks noChangeShapeType="1"/>
              </p:cNvSpPr>
              <p:nvPr/>
            </p:nvSpPr>
            <p:spPr bwMode="auto">
              <a:xfrm>
                <a:off x="68834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1" name="Line 43"/>
              <p:cNvSpPr>
                <a:spLocks noChangeShapeType="1"/>
              </p:cNvSpPr>
              <p:nvPr/>
            </p:nvSpPr>
            <p:spPr bwMode="auto">
              <a:xfrm>
                <a:off x="64008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" name="Line 44"/>
            <p:cNvSpPr>
              <a:spLocks noChangeShapeType="1"/>
            </p:cNvSpPr>
            <p:nvPr/>
          </p:nvSpPr>
          <p:spPr bwMode="auto">
            <a:xfrm flipH="1">
              <a:off x="5381711" y="4035425"/>
              <a:ext cx="279314" cy="76517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" name="Line 45"/>
            <p:cNvSpPr>
              <a:spLocks noChangeShapeType="1"/>
            </p:cNvSpPr>
            <p:nvPr/>
          </p:nvSpPr>
          <p:spPr bwMode="auto">
            <a:xfrm flipH="1">
              <a:off x="5181599" y="4032250"/>
              <a:ext cx="428625" cy="46355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" name="Line 46"/>
            <p:cNvSpPr>
              <a:spLocks noChangeShapeType="1"/>
            </p:cNvSpPr>
            <p:nvPr/>
          </p:nvSpPr>
          <p:spPr bwMode="auto">
            <a:xfrm flipH="1">
              <a:off x="4648199" y="3822382"/>
              <a:ext cx="729614" cy="11017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" name="Text Box 53"/>
            <p:cNvSpPr txBox="1">
              <a:spLocks noChangeArrowheads="1"/>
            </p:cNvSpPr>
            <p:nvPr/>
          </p:nvSpPr>
          <p:spPr bwMode="auto">
            <a:xfrm>
              <a:off x="6606777" y="3891915"/>
              <a:ext cx="1535805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1600" b="0" dirty="0">
                  <a:solidFill>
                    <a:srgbClr val="0A0AB2"/>
                  </a:solidFill>
                </a:rPr>
                <a:t>Project</a:t>
              </a:r>
              <a:br>
                <a:rPr lang="en-GB" altLang="en-US" sz="1600" b="0" dirty="0">
                  <a:solidFill>
                    <a:srgbClr val="0A0AB2"/>
                  </a:solidFill>
                </a:rPr>
              </a:br>
              <a:r>
                <a:rPr lang="en-GB" altLang="en-US" sz="1600" b="0" dirty="0">
                  <a:solidFill>
                    <a:srgbClr val="0A0AB2"/>
                  </a:solidFill>
                </a:rPr>
                <a:t>Databases</a:t>
              </a:r>
              <a:br>
                <a:rPr lang="en-GB" altLang="en-US" sz="1600" b="0" dirty="0">
                  <a:solidFill>
                    <a:srgbClr val="0A0AB2"/>
                  </a:solidFill>
                </a:rPr>
              </a:br>
              <a:r>
                <a:rPr lang="en-GB" altLang="en-US" sz="1600" dirty="0">
                  <a:solidFill>
                    <a:srgbClr val="0A0AB2"/>
                  </a:solidFill>
                </a:rPr>
                <a:t>(choice of: DISAM,</a:t>
              </a:r>
              <a:br>
                <a:rPr lang="en-GB" altLang="en-US" sz="1600" dirty="0">
                  <a:solidFill>
                    <a:srgbClr val="0A0AB2"/>
                  </a:solidFill>
                </a:rPr>
              </a:br>
              <a:r>
                <a:rPr lang="en-GB" altLang="en-US" sz="1600" dirty="0">
                  <a:solidFill>
                    <a:srgbClr val="0A0AB2"/>
                  </a:solidFill>
                </a:rPr>
                <a:t>Oracle, MySQL)</a:t>
              </a:r>
              <a:endParaRPr lang="en-GB" altLang="en-US" sz="1600" b="0" dirty="0">
                <a:solidFill>
                  <a:srgbClr val="0A0AB2"/>
                </a:solidFill>
              </a:endParaRPr>
            </a:p>
          </p:txBody>
        </p:sp>
        <p:sp>
          <p:nvSpPr>
            <p:cNvPr id="168" name="Rectangle 55"/>
            <p:cNvSpPr>
              <a:spLocks noChangeArrowheads="1"/>
            </p:cNvSpPr>
            <p:nvPr/>
          </p:nvSpPr>
          <p:spPr bwMode="auto">
            <a:xfrm>
              <a:off x="4968240" y="51054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/>
                <a:t>Visio</a:t>
              </a:r>
            </a:p>
          </p:txBody>
        </p:sp>
        <p:sp>
          <p:nvSpPr>
            <p:cNvPr id="169" name="Line 56"/>
            <p:cNvSpPr>
              <a:spLocks noChangeShapeType="1"/>
            </p:cNvSpPr>
            <p:nvPr/>
          </p:nvSpPr>
          <p:spPr bwMode="auto">
            <a:xfrm flipH="1">
              <a:off x="5610222" y="4038599"/>
              <a:ext cx="136527" cy="106680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" name="Rectangle 55"/>
            <p:cNvSpPr>
              <a:spLocks noChangeArrowheads="1"/>
            </p:cNvSpPr>
            <p:nvPr/>
          </p:nvSpPr>
          <p:spPr bwMode="auto">
            <a:xfrm>
              <a:off x="5204460" y="5410200"/>
              <a:ext cx="89154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/>
                <a:t>Project</a:t>
              </a:r>
            </a:p>
          </p:txBody>
        </p:sp>
        <p:sp>
          <p:nvSpPr>
            <p:cNvPr id="171" name="Line 56"/>
            <p:cNvSpPr>
              <a:spLocks noChangeShapeType="1"/>
            </p:cNvSpPr>
            <p:nvPr/>
          </p:nvSpPr>
          <p:spPr bwMode="auto">
            <a:xfrm>
              <a:off x="5826126" y="4038600"/>
              <a:ext cx="88900" cy="136842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5529177" y="1439333"/>
              <a:ext cx="914400" cy="457200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0A0AB2"/>
                  </a:solidFill>
                </a:rPr>
                <a:t>Web</a:t>
              </a:r>
              <a:br>
                <a:rPr lang="en-GB" altLang="en-US" sz="1400" dirty="0">
                  <a:solidFill>
                    <a:srgbClr val="0A0AB2"/>
                  </a:solidFill>
                </a:rPr>
              </a:br>
              <a:r>
                <a:rPr lang="en-GB" altLang="en-US" sz="1400" dirty="0">
                  <a:solidFill>
                    <a:srgbClr val="0A0AB2"/>
                  </a:solidFill>
                </a:rPr>
                <a:t>Browser</a:t>
              </a:r>
            </a:p>
          </p:txBody>
        </p:sp>
        <p:sp>
          <p:nvSpPr>
            <p:cNvPr id="173" name="Rectangle 12"/>
            <p:cNvSpPr>
              <a:spLocks noChangeArrowheads="1"/>
            </p:cNvSpPr>
            <p:nvPr/>
          </p:nvSpPr>
          <p:spPr bwMode="auto">
            <a:xfrm>
              <a:off x="5381711" y="3614737"/>
              <a:ext cx="838200" cy="423863"/>
            </a:xfrm>
            <a:prstGeom prst="rect">
              <a:avLst/>
            </a:prstGeom>
            <a:solidFill>
              <a:srgbClr val="16DCF6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0A0AB2"/>
                  </a:solidFill>
                </a:rPr>
                <a:t>API, WSI</a:t>
              </a:r>
              <a:endParaRPr lang="en-GB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5986377" y="3255645"/>
              <a:ext cx="186690" cy="35401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5597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Platforms	3.7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Cradle clients and servers both support:</a:t>
            </a:r>
          </a:p>
          <a:p>
            <a:pPr lvl="1"/>
            <a:r>
              <a:rPr lang="en-GB" b="1" dirty="0">
                <a:solidFill>
                  <a:srgbClr val="1106E8"/>
                </a:solidFill>
              </a:rPr>
              <a:t>Windows</a:t>
            </a:r>
          </a:p>
          <a:p>
            <a:pPr lvl="2">
              <a:spcAft>
                <a:spcPts val="0"/>
              </a:spcAft>
            </a:pPr>
            <a:r>
              <a:rPr lang="en-GB" dirty="0"/>
              <a:t>10 (32/64-bit), 11 (64-bit)</a:t>
            </a:r>
          </a:p>
          <a:p>
            <a:pPr lvl="2"/>
            <a:r>
              <a:rPr lang="en-GB" dirty="0"/>
              <a:t>Server 2016 (64-bit), Server 2019 (64-bit), Server 2022 (64-bit)</a:t>
            </a:r>
          </a:p>
          <a:p>
            <a:pPr lvl="1"/>
            <a:r>
              <a:rPr lang="en-GB" b="1" dirty="0">
                <a:solidFill>
                  <a:srgbClr val="1106E8"/>
                </a:solidFill>
              </a:rPr>
              <a:t>Office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2013 (SP1, 32/64-bit), both EOL</a:t>
            </a:r>
          </a:p>
          <a:p>
            <a:pPr lvl="2">
              <a:spcAft>
                <a:spcPts val="0"/>
              </a:spcAft>
            </a:pPr>
            <a:r>
              <a:rPr lang="en-GB" dirty="0"/>
              <a:t>2016 (32/64-bit) </a:t>
            </a:r>
          </a:p>
          <a:p>
            <a:pPr lvl="2">
              <a:spcAft>
                <a:spcPts val="0"/>
              </a:spcAft>
            </a:pPr>
            <a:r>
              <a:rPr lang="en-GB" dirty="0"/>
              <a:t>2019 (32/64-bit)</a:t>
            </a:r>
          </a:p>
          <a:p>
            <a:pPr lvl="2">
              <a:spcAft>
                <a:spcPts val="0"/>
              </a:spcAft>
            </a:pPr>
            <a:r>
              <a:rPr lang="en-GB" dirty="0"/>
              <a:t>2021 (32/64-bit)</a:t>
            </a:r>
          </a:p>
          <a:p>
            <a:pPr lvl="2"/>
            <a:r>
              <a:rPr lang="en-GB" dirty="0"/>
              <a:t>365 (32/64-bit)</a:t>
            </a:r>
          </a:p>
          <a:p>
            <a:pPr lvl="1"/>
            <a:r>
              <a:rPr lang="en-GB" b="1" dirty="0">
                <a:solidFill>
                  <a:srgbClr val="1106E8"/>
                </a:solidFill>
              </a:rPr>
              <a:t>Linux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Any with kernel </a:t>
            </a:r>
            <a:r>
              <a:rPr lang="en-GB" dirty="0">
                <a:latin typeface="Times New Roman"/>
                <a:cs typeface="Times New Roman"/>
              </a:rPr>
              <a:t>≥</a:t>
            </a:r>
            <a:r>
              <a:rPr lang="en-GB" dirty="0"/>
              <a:t> 2.6.32 (2003, current version 6.4), including:</a:t>
            </a:r>
          </a:p>
          <a:p>
            <a:pPr lvl="3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Server</a:t>
            </a:r>
            <a:r>
              <a:rPr lang="en-GB" dirty="0"/>
              <a:t>:      CentOS, </a:t>
            </a:r>
            <a:r>
              <a:rPr lang="en-GB" dirty="0" err="1"/>
              <a:t>Debian</a:t>
            </a:r>
            <a:r>
              <a:rPr lang="en-GB" dirty="0"/>
              <a:t>, Fedora, </a:t>
            </a:r>
            <a:r>
              <a:rPr lang="en-GB" dirty="0" err="1"/>
              <a:t>OpenSUSE</a:t>
            </a:r>
            <a:r>
              <a:rPr lang="en-GB" dirty="0"/>
              <a:t>, RHEL, Ubuntu        and many others</a:t>
            </a:r>
          </a:p>
          <a:p>
            <a:pPr lvl="3"/>
            <a:r>
              <a:rPr lang="en-GB" dirty="0">
                <a:solidFill>
                  <a:srgbClr val="1106E8"/>
                </a:solidFill>
              </a:rPr>
              <a:t>Desktop</a:t>
            </a:r>
            <a:r>
              <a:rPr lang="en-GB" dirty="0"/>
              <a:t>:   Fedora, </a:t>
            </a:r>
            <a:r>
              <a:rPr lang="en-GB" dirty="0" err="1"/>
              <a:t>Lite</a:t>
            </a:r>
            <a:r>
              <a:rPr lang="en-GB" dirty="0"/>
              <a:t>, </a:t>
            </a:r>
            <a:r>
              <a:rPr lang="en-GB" dirty="0" err="1"/>
              <a:t>Manjaro</a:t>
            </a:r>
            <a:r>
              <a:rPr lang="en-GB" dirty="0"/>
              <a:t>, Mint, Peppermint, Ubuntu           and many others</a:t>
            </a:r>
          </a:p>
        </p:txBody>
      </p:sp>
    </p:spTree>
    <p:extLst>
      <p:ext uri="{BB962C8B-B14F-4D97-AF65-F5344CB8AC3E}">
        <p14:creationId xmlns:p14="http://schemas.microsoft.com/office/powerpoint/2010/main" val="4111299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Deployment Options	3.8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Cradle can be deployed as </a:t>
            </a:r>
            <a:r>
              <a:rPr lang="en-GB" i="1" dirty="0">
                <a:solidFill>
                  <a:srgbClr val="E60A0A"/>
                </a:solidFill>
              </a:rPr>
              <a:t>SaaS</a:t>
            </a:r>
            <a:r>
              <a:rPr lang="en-GB" dirty="0"/>
              <a:t> or </a:t>
            </a:r>
            <a:r>
              <a:rPr lang="en-GB" i="1" dirty="0">
                <a:solidFill>
                  <a:srgbClr val="E60A0A"/>
                </a:solidFill>
              </a:rPr>
              <a:t>in-house</a:t>
            </a:r>
            <a:r>
              <a:rPr lang="en-GB" dirty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3020"/>
              </p:ext>
            </p:extLst>
          </p:nvPr>
        </p:nvGraphicFramePr>
        <p:xfrm>
          <a:off x="457200" y="1676400"/>
          <a:ext cx="81534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In-House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Local or remote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Rented, removed at end of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Purchased, you own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3SL provides/manages IT:</a:t>
                      </a:r>
                      <a:r>
                        <a:rPr lang="en-GB" baseline="0" noProof="0" dirty="0"/>
                        <a:t> O/S, 3</a:t>
                      </a:r>
                      <a:r>
                        <a:rPr lang="en-GB" baseline="30000" noProof="0" dirty="0"/>
                        <a:t>rd</a:t>
                      </a:r>
                      <a:r>
                        <a:rPr lang="en-GB" baseline="0" noProof="0" dirty="0"/>
                        <a:t> party software, security, integrity</a:t>
                      </a:r>
                    </a:p>
                    <a:p>
                      <a:r>
                        <a:rPr lang="en-GB" u="sng" baseline="0" noProof="0" dirty="0"/>
                        <a:t>Shared</a:t>
                      </a:r>
                      <a:r>
                        <a:rPr lang="en-GB" baseline="0" noProof="0" dirty="0"/>
                        <a:t>: At 3SL</a:t>
                      </a:r>
                      <a:br>
                        <a:rPr lang="en-GB" baseline="0" noProof="0" dirty="0"/>
                      </a:br>
                      <a:r>
                        <a:rPr lang="en-GB" u="sng" baseline="0" noProof="0" dirty="0"/>
                        <a:t>Dedicated</a:t>
                      </a:r>
                      <a:r>
                        <a:rPr lang="en-GB" baseline="0" noProof="0" dirty="0"/>
                        <a:t>: </a:t>
                      </a:r>
                      <a:r>
                        <a:rPr lang="en-GB" baseline="0" noProof="0" dirty="0" err="1"/>
                        <a:t>Silo’d</a:t>
                      </a:r>
                      <a:r>
                        <a:rPr lang="en-GB" baseline="0" noProof="0" dirty="0"/>
                        <a:t> VPC in AWS, OVH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You provide and</a:t>
                      </a:r>
                      <a:r>
                        <a:rPr lang="en-GB" baseline="0" noProof="0" dirty="0"/>
                        <a:t> manage the IT infrastructure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Private</a:t>
                      </a:r>
                      <a:r>
                        <a:rPr lang="en-GB" baseline="0" noProof="0" dirty="0"/>
                        <a:t> to you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Private to 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Data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3SL (UK) / you choose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You choose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Initial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Cradle C</a:t>
                      </a:r>
                      <a:r>
                        <a:rPr lang="en-GB" b="1" baseline="0" noProof="0" dirty="0"/>
                        <a:t>ost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Same each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Maintenance-only</a:t>
                      </a:r>
                      <a:r>
                        <a:rPr lang="en-GB" baseline="0" noProof="0" dirty="0"/>
                        <a:t> from 2</a:t>
                      </a:r>
                      <a:r>
                        <a:rPr lang="en-GB" baseline="30000" noProof="0" dirty="0"/>
                        <a:t>nd</a:t>
                      </a:r>
                      <a:r>
                        <a:rPr lang="en-GB" baseline="0" noProof="0" dirty="0"/>
                        <a:t> yr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Total Cost of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Fixed</a:t>
                      </a:r>
                    </a:p>
                    <a:p>
                      <a:r>
                        <a:rPr lang="en-GB" noProof="0" dirty="0"/>
                        <a:t>Likely lower vs</a:t>
                      </a:r>
                      <a:r>
                        <a:rPr lang="en-GB" baseline="0" noProof="0" dirty="0"/>
                        <a:t> your IT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Variable</a:t>
                      </a:r>
                    </a:p>
                    <a:p>
                      <a:r>
                        <a:rPr lang="en-GB" noProof="0" dirty="0"/>
                        <a:t>Determined by your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75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Licensing	3.9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5029198"/>
          </a:xfrm>
        </p:spPr>
        <p:txBody>
          <a:bodyPr>
            <a:normAutofit/>
          </a:bodyPr>
          <a:lstStyle/>
          <a:p>
            <a:r>
              <a:rPr lang="en-GB" noProof="0" dirty="0"/>
              <a:t>Single-user and multi-user products. Same software. Configured by a </a:t>
            </a:r>
            <a:r>
              <a:rPr lang="en-GB" i="1" noProof="0" dirty="0">
                <a:solidFill>
                  <a:srgbClr val="E60A0A"/>
                </a:solidFill>
              </a:rPr>
              <a:t>Security Code</a:t>
            </a:r>
            <a:r>
              <a:rPr lang="en-GB" noProof="0" dirty="0"/>
              <a:t>.</a:t>
            </a:r>
          </a:p>
          <a:p>
            <a:r>
              <a:rPr lang="en-GB" noProof="0" dirty="0"/>
              <a:t>Multi-user </a:t>
            </a:r>
            <a:r>
              <a:rPr lang="en-GB" noProof="0" dirty="0">
                <a:solidFill>
                  <a:srgbClr val="4169E1"/>
                </a:solidFill>
              </a:rPr>
              <a:t>Cradle Enterprise </a:t>
            </a:r>
            <a:r>
              <a:rPr lang="en-GB" noProof="0" dirty="0"/>
              <a:t>is licensed by its </a:t>
            </a:r>
            <a:r>
              <a:rPr lang="en-GB" i="1" noProof="0" dirty="0">
                <a:solidFill>
                  <a:srgbClr val="E60A0A"/>
                </a:solidFill>
              </a:rPr>
              <a:t>modules</a:t>
            </a:r>
          </a:p>
          <a:p>
            <a:pPr>
              <a:spcAft>
                <a:spcPts val="500"/>
              </a:spcAft>
            </a:pPr>
            <a:r>
              <a:rPr lang="en-GB" noProof="0" dirty="0"/>
              <a:t>You choose number of concurrent user licences of each module: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Project Data Management:	</a:t>
            </a:r>
            <a:r>
              <a:rPr lang="en-GB" b="1" noProof="0" dirty="0">
                <a:solidFill>
                  <a:srgbClr val="E60A0A"/>
                </a:solidFill>
              </a:rPr>
              <a:t>PDM</a:t>
            </a:r>
            <a:r>
              <a:rPr lang="en-GB" dirty="0"/>
              <a:t>	(used for ~80% work and </a:t>
            </a:r>
            <a:r>
              <a:rPr lang="en-GB" b="1" dirty="0"/>
              <a:t>free</a:t>
            </a:r>
            <a:r>
              <a:rPr lang="en-GB" dirty="0"/>
              <a:t>)</a:t>
            </a:r>
            <a:endParaRPr lang="en-GB" b="1" noProof="0" dirty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Requirements Management:	</a:t>
            </a:r>
            <a:r>
              <a:rPr lang="en-GB" b="1" noProof="0" dirty="0">
                <a:solidFill>
                  <a:srgbClr val="E60A0A"/>
                </a:solidFill>
              </a:rPr>
              <a:t>REQ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Metrics:			</a:t>
            </a:r>
            <a:r>
              <a:rPr lang="en-GB" b="1" noProof="0" dirty="0">
                <a:solidFill>
                  <a:srgbClr val="E60A0A"/>
                </a:solidFill>
              </a:rPr>
              <a:t>MET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Dashboard:			</a:t>
            </a:r>
            <a:r>
              <a:rPr lang="en-GB" b="1" noProof="0" dirty="0">
                <a:solidFill>
                  <a:srgbClr val="E60A0A"/>
                </a:solidFill>
              </a:rPr>
              <a:t>DASH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System Modelling (MBSE):	</a:t>
            </a:r>
            <a:r>
              <a:rPr lang="en-GB" b="1" noProof="0" dirty="0">
                <a:solidFill>
                  <a:srgbClr val="E60A0A"/>
                </a:solidFill>
              </a:rPr>
              <a:t>SYS</a:t>
            </a:r>
            <a:r>
              <a:rPr lang="en-GB" noProof="0" dirty="0"/>
              <a:t>	(contains 3 sets of </a:t>
            </a:r>
            <a:r>
              <a:rPr lang="en-GB" i="1" dirty="0">
                <a:solidFill>
                  <a:srgbClr val="E60A0A"/>
                </a:solidFill>
              </a:rPr>
              <a:t>notations</a:t>
            </a:r>
            <a:r>
              <a:rPr lang="en-GB" noProof="0" dirty="0"/>
              <a:t>)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Performance Modelling:		</a:t>
            </a:r>
            <a:r>
              <a:rPr lang="en-GB" b="1" noProof="0" dirty="0">
                <a:solidFill>
                  <a:srgbClr val="E60A0A"/>
                </a:solidFill>
              </a:rPr>
              <a:t>PERF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Document Generator:		</a:t>
            </a:r>
            <a:r>
              <a:rPr lang="en-GB" b="1" noProof="0" dirty="0">
                <a:solidFill>
                  <a:srgbClr val="E60A0A"/>
                </a:solidFill>
              </a:rPr>
              <a:t>DOC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Risk Management:		</a:t>
            </a:r>
            <a:r>
              <a:rPr lang="en-GB" b="1" dirty="0">
                <a:solidFill>
                  <a:srgbClr val="E60A0A"/>
                </a:solidFill>
              </a:rPr>
              <a:t>RISK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Test Management and Execution:	</a:t>
            </a:r>
            <a:r>
              <a:rPr lang="en-GB" b="1" dirty="0">
                <a:solidFill>
                  <a:srgbClr val="E60A0A"/>
                </a:solidFill>
              </a:rPr>
              <a:t>TEST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Software Engineering:		</a:t>
            </a:r>
            <a:r>
              <a:rPr lang="en-GB" b="1" dirty="0">
                <a:solidFill>
                  <a:srgbClr val="E60A0A"/>
                </a:solidFill>
              </a:rPr>
              <a:t>SWE</a:t>
            </a:r>
            <a:endParaRPr lang="en-GB" b="1" noProof="0" dirty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Web Access:			</a:t>
            </a:r>
            <a:r>
              <a:rPr lang="en-GB" b="1" noProof="0" dirty="0">
                <a:solidFill>
                  <a:srgbClr val="E60A0A"/>
                </a:solidFill>
              </a:rPr>
              <a:t>WEBA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Web Publishing:		</a:t>
            </a:r>
            <a:r>
              <a:rPr lang="en-GB" b="1" dirty="0">
                <a:solidFill>
                  <a:srgbClr val="E60A0A"/>
                </a:solidFill>
              </a:rPr>
              <a:t>WEBP</a:t>
            </a:r>
            <a:endParaRPr lang="en-GB" b="1" noProof="0" dirty="0">
              <a:solidFill>
                <a:srgbClr val="E60A0A"/>
              </a:solidFill>
            </a:endParaRP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GB" b="1" u="sng" noProof="0" dirty="0"/>
              <a:t>Note:</a:t>
            </a:r>
            <a:r>
              <a:rPr lang="en-GB" noProof="0" dirty="0"/>
              <a:t>     Licences:	</a:t>
            </a:r>
            <a:r>
              <a:rPr lang="en-GB" noProof="0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GB" noProof="0" dirty="0">
                <a:sym typeface="Symbol"/>
              </a:rPr>
              <a:t> </a:t>
            </a:r>
            <a:r>
              <a:rPr lang="en-GB" i="1" noProof="0" dirty="0">
                <a:solidFill>
                  <a:srgbClr val="E60A0A"/>
                </a:solidFill>
              </a:rPr>
              <a:t>Floating</a:t>
            </a:r>
            <a:r>
              <a:rPr lang="en-GB" noProof="0" dirty="0"/>
              <a:t> and </a:t>
            </a:r>
            <a:r>
              <a:rPr lang="en-GB" i="1" noProof="0" dirty="0">
                <a:solidFill>
                  <a:srgbClr val="E60A0A"/>
                </a:solidFill>
              </a:rPr>
              <a:t>dynamic</a:t>
            </a:r>
            <a:r>
              <a:rPr lang="en-GB" noProof="0" dirty="0"/>
              <a:t>	- Maximise sharing</a:t>
            </a:r>
            <a:br>
              <a:rPr lang="en-GB" noProof="0" dirty="0"/>
            </a:br>
            <a:r>
              <a:rPr lang="en-GB" noProof="0" dirty="0"/>
              <a:t>		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GB" dirty="0">
                <a:sym typeface="Symbol"/>
              </a:rPr>
              <a:t> </a:t>
            </a:r>
            <a:r>
              <a:rPr lang="en-GB" i="1" noProof="0" dirty="0">
                <a:solidFill>
                  <a:srgbClr val="E60A0A"/>
                </a:solidFill>
              </a:rPr>
              <a:t>Open</a:t>
            </a:r>
            <a:r>
              <a:rPr lang="en-GB" noProof="0" dirty="0"/>
              <a:t> or </a:t>
            </a:r>
            <a:r>
              <a:rPr lang="en-GB" i="1" noProof="0" dirty="0">
                <a:solidFill>
                  <a:srgbClr val="E60A0A"/>
                </a:solidFill>
              </a:rPr>
              <a:t>named user</a:t>
            </a:r>
            <a:r>
              <a:rPr lang="en-GB" noProof="0" dirty="0"/>
              <a:t>	- Cost effective</a:t>
            </a:r>
            <a:br>
              <a:rPr lang="en-GB" noProof="0" dirty="0"/>
            </a:br>
            <a:r>
              <a:rPr lang="en-GB" noProof="0" dirty="0"/>
              <a:t>		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GB" dirty="0">
                <a:sym typeface="Symbol"/>
              </a:rPr>
              <a:t> </a:t>
            </a:r>
            <a:r>
              <a:rPr lang="en-GB" noProof="0" dirty="0"/>
              <a:t>Low cost RO licences	- Customer/subcontractor browsing</a:t>
            </a:r>
          </a:p>
          <a:p>
            <a:pPr>
              <a:spcBef>
                <a:spcPts val="300"/>
              </a:spcBef>
            </a:pPr>
            <a:r>
              <a:rPr lang="en-GB" i="1" dirty="0">
                <a:solidFill>
                  <a:srgbClr val="E60A0A"/>
                </a:solidFill>
              </a:rPr>
              <a:t>Minimised</a:t>
            </a:r>
            <a:r>
              <a:rPr lang="en-GB" noProof="0" dirty="0"/>
              <a:t> number of licences:   minimises </a:t>
            </a:r>
            <a:r>
              <a:rPr lang="en-GB" i="1" dirty="0">
                <a:solidFill>
                  <a:srgbClr val="E60A0A"/>
                </a:solidFill>
              </a:rPr>
              <a:t>initial</a:t>
            </a:r>
            <a:r>
              <a:rPr lang="en-GB" noProof="0" dirty="0"/>
              <a:t> and </a:t>
            </a:r>
            <a:r>
              <a:rPr lang="en-GB" i="1" dirty="0">
                <a:solidFill>
                  <a:srgbClr val="E60A0A"/>
                </a:solidFill>
              </a:rPr>
              <a:t>recurring costs</a:t>
            </a:r>
          </a:p>
        </p:txBody>
      </p:sp>
    </p:spTree>
    <p:extLst>
      <p:ext uri="{BB962C8B-B14F-4D97-AF65-F5344CB8AC3E}">
        <p14:creationId xmlns:p14="http://schemas.microsoft.com/office/powerpoint/2010/main" val="186695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Interfaces	3.10</a:t>
            </a: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 flipH="1">
            <a:off x="1600197" y="4251960"/>
            <a:ext cx="1371602" cy="32162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2" name="Line 5"/>
          <p:cNvSpPr>
            <a:spLocks noChangeShapeType="1"/>
          </p:cNvSpPr>
          <p:nvPr/>
        </p:nvSpPr>
        <p:spPr bwMode="auto">
          <a:xfrm>
            <a:off x="4591050" y="4968875"/>
            <a:ext cx="514350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3" name="Line 7"/>
          <p:cNvSpPr>
            <a:spLocks noChangeShapeType="1"/>
          </p:cNvSpPr>
          <p:nvPr/>
        </p:nvSpPr>
        <p:spPr bwMode="auto">
          <a:xfrm flipH="1">
            <a:off x="2743200" y="4625975"/>
            <a:ext cx="822325" cy="111760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609600" y="3031960"/>
            <a:ext cx="914400" cy="4556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ts val="15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Active Risk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Manager</a:t>
            </a:r>
          </a:p>
        </p:txBody>
      </p:sp>
      <p:sp>
        <p:nvSpPr>
          <p:cNvPr id="135" name="Line 11"/>
          <p:cNvSpPr>
            <a:spLocks noChangeShapeType="1"/>
          </p:cNvSpPr>
          <p:nvPr/>
        </p:nvSpPr>
        <p:spPr bwMode="auto">
          <a:xfrm flipH="1" flipV="1">
            <a:off x="1524000" y="3326448"/>
            <a:ext cx="1455420" cy="43783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1653540" y="3552663"/>
            <a:ext cx="7518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Function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Specifications</a:t>
            </a:r>
          </a:p>
        </p:txBody>
      </p:sp>
      <p:sp>
        <p:nvSpPr>
          <p:cNvPr id="137" name="Line 13"/>
          <p:cNvSpPr>
            <a:spLocks noChangeShapeType="1"/>
          </p:cNvSpPr>
          <p:nvPr/>
        </p:nvSpPr>
        <p:spPr bwMode="auto">
          <a:xfrm>
            <a:off x="4776788" y="4835525"/>
            <a:ext cx="938213" cy="9445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8" name="Text Box 14"/>
          <p:cNvSpPr txBox="1">
            <a:spLocks noChangeArrowheads="1"/>
          </p:cNvSpPr>
          <p:nvPr/>
        </p:nvSpPr>
        <p:spPr bwMode="auto">
          <a:xfrm>
            <a:off x="1574800" y="1722438"/>
            <a:ext cx="71173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Publishing     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Parsing &amp;  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39" name="Line 15"/>
          <p:cNvSpPr>
            <a:spLocks noChangeShapeType="1"/>
          </p:cNvSpPr>
          <p:nvPr/>
        </p:nvSpPr>
        <p:spPr bwMode="auto">
          <a:xfrm>
            <a:off x="4278313" y="5119688"/>
            <a:ext cx="176213" cy="671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6213206" y="4648200"/>
            <a:ext cx="6844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Spreadsheet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41" name="Rectangle 18"/>
          <p:cNvSpPr>
            <a:spLocks noChangeArrowheads="1"/>
          </p:cNvSpPr>
          <p:nvPr/>
        </p:nvSpPr>
        <p:spPr bwMode="auto">
          <a:xfrm>
            <a:off x="5715000" y="57912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3962400" y="5794375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43" name="Line 20"/>
          <p:cNvSpPr>
            <a:spLocks noChangeShapeType="1"/>
          </p:cNvSpPr>
          <p:nvPr/>
        </p:nvSpPr>
        <p:spPr bwMode="auto">
          <a:xfrm flipH="1">
            <a:off x="4491038" y="1498600"/>
            <a:ext cx="155575" cy="655637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4" name="Line 21"/>
          <p:cNvSpPr>
            <a:spLocks noChangeShapeType="1"/>
          </p:cNvSpPr>
          <p:nvPr/>
        </p:nvSpPr>
        <p:spPr bwMode="auto">
          <a:xfrm flipH="1">
            <a:off x="4978400" y="1498600"/>
            <a:ext cx="474663" cy="84137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5" name="Line 22"/>
          <p:cNvSpPr>
            <a:spLocks noChangeShapeType="1"/>
          </p:cNvSpPr>
          <p:nvPr/>
        </p:nvSpPr>
        <p:spPr bwMode="auto">
          <a:xfrm flipH="1">
            <a:off x="5232400" y="1498600"/>
            <a:ext cx="879475" cy="10255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6" name="Line 23"/>
          <p:cNvSpPr>
            <a:spLocks noChangeShapeType="1"/>
          </p:cNvSpPr>
          <p:nvPr/>
        </p:nvSpPr>
        <p:spPr bwMode="auto">
          <a:xfrm flipH="1">
            <a:off x="5424488" y="1792288"/>
            <a:ext cx="1052513" cy="925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 flipH="1">
            <a:off x="5526088" y="2084388"/>
            <a:ext cx="1171575" cy="8064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8" name="Text Box 25"/>
          <p:cNvSpPr txBox="1">
            <a:spLocks noChangeArrowheads="1"/>
          </p:cNvSpPr>
          <p:nvPr/>
        </p:nvSpPr>
        <p:spPr bwMode="auto">
          <a:xfrm>
            <a:off x="4646613" y="1722438"/>
            <a:ext cx="407163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Models</a:t>
            </a:r>
            <a:endParaRPr lang="en-GB" altLang="en-US" dirty="0">
              <a:solidFill>
                <a:srgbClr val="E60A0A"/>
              </a:solidFill>
            </a:endParaRPr>
          </a:p>
        </p:txBody>
      </p:sp>
      <p:sp>
        <p:nvSpPr>
          <p:cNvPr id="149" name="Text Box 26"/>
          <p:cNvSpPr txBox="1">
            <a:spLocks noChangeArrowheads="1"/>
          </p:cNvSpPr>
          <p:nvPr/>
        </p:nvSpPr>
        <p:spPr bwMode="auto">
          <a:xfrm>
            <a:off x="6551613" y="2235200"/>
            <a:ext cx="76944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Models and</a:t>
            </a:r>
            <a:br>
              <a:rPr lang="en-GB" altLang="en-US" sz="1050" dirty="0">
                <a:solidFill>
                  <a:srgbClr val="E60A0A"/>
                </a:solidFill>
              </a:rPr>
            </a:br>
            <a:r>
              <a:rPr lang="en-GB" altLang="en-US" sz="1050" dirty="0">
                <a:solidFill>
                  <a:srgbClr val="E60A0A"/>
                </a:solidFill>
              </a:rPr>
              <a:t>Requirements</a:t>
            </a:r>
          </a:p>
        </p:txBody>
      </p:sp>
      <p:sp>
        <p:nvSpPr>
          <p:cNvPr id="150" name="Line 27"/>
          <p:cNvSpPr>
            <a:spLocks noChangeShapeType="1"/>
          </p:cNvSpPr>
          <p:nvPr/>
        </p:nvSpPr>
        <p:spPr bwMode="auto">
          <a:xfrm>
            <a:off x="2032000" y="1517650"/>
            <a:ext cx="1111250" cy="15557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1" name="Text Box 28"/>
          <p:cNvSpPr txBox="1">
            <a:spLocks noChangeArrowheads="1"/>
          </p:cNvSpPr>
          <p:nvPr/>
        </p:nvSpPr>
        <p:spPr bwMode="auto">
          <a:xfrm>
            <a:off x="3673856" y="5322888"/>
            <a:ext cx="6171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Report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Generation</a:t>
            </a:r>
          </a:p>
        </p:txBody>
      </p:sp>
      <p:sp>
        <p:nvSpPr>
          <p:cNvPr id="152" name="Text Box 29"/>
          <p:cNvSpPr txBox="1">
            <a:spLocks noChangeArrowheads="1"/>
          </p:cNvSpPr>
          <p:nvPr/>
        </p:nvSpPr>
        <p:spPr bwMode="auto">
          <a:xfrm>
            <a:off x="5245259" y="5094288"/>
            <a:ext cx="146674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Report Generation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     Diagram Printing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          Document Publishing</a:t>
            </a:r>
          </a:p>
        </p:txBody>
      </p:sp>
      <p:sp>
        <p:nvSpPr>
          <p:cNvPr id="153" name="Rectangle 30"/>
          <p:cNvSpPr>
            <a:spLocks noChangeArrowheads="1"/>
          </p:cNvSpPr>
          <p:nvPr/>
        </p:nvSpPr>
        <p:spPr bwMode="auto">
          <a:xfrm>
            <a:off x="1382712" y="121443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b="0" dirty="0">
                <a:solidFill>
                  <a:srgbClr val="0A0AB2"/>
                </a:solidFill>
              </a:rPr>
              <a:t>Word</a:t>
            </a:r>
            <a:endParaRPr lang="en-GB" altLang="en-US" b="0" dirty="0">
              <a:solidFill>
                <a:srgbClr val="0A0AB2"/>
              </a:solidFill>
            </a:endParaRPr>
          </a:p>
        </p:txBody>
      </p:sp>
      <p:sp>
        <p:nvSpPr>
          <p:cNvPr id="154" name="Rectangle 31"/>
          <p:cNvSpPr>
            <a:spLocks noChangeArrowheads="1"/>
          </p:cNvSpPr>
          <p:nvPr/>
        </p:nvSpPr>
        <p:spPr bwMode="auto">
          <a:xfrm>
            <a:off x="7062788" y="444658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55" name="Line 32"/>
          <p:cNvSpPr>
            <a:spLocks noChangeShapeType="1"/>
          </p:cNvSpPr>
          <p:nvPr/>
        </p:nvSpPr>
        <p:spPr bwMode="auto">
          <a:xfrm flipH="1" flipV="1">
            <a:off x="5214938" y="4176713"/>
            <a:ext cx="1838325" cy="3222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6" name="Text Box 33"/>
          <p:cNvSpPr txBox="1">
            <a:spLocks noChangeArrowheads="1"/>
          </p:cNvSpPr>
          <p:nvPr/>
        </p:nvSpPr>
        <p:spPr bwMode="auto">
          <a:xfrm>
            <a:off x="6345852" y="4083050"/>
            <a:ext cx="5931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Para/Table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57" name="Rectangle 34"/>
          <p:cNvSpPr>
            <a:spLocks noChangeArrowheads="1"/>
          </p:cNvSpPr>
          <p:nvPr/>
        </p:nvSpPr>
        <p:spPr bwMode="auto">
          <a:xfrm>
            <a:off x="7062788" y="51054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58" name="Line 35"/>
          <p:cNvSpPr>
            <a:spLocks noChangeShapeType="1"/>
          </p:cNvSpPr>
          <p:nvPr/>
        </p:nvSpPr>
        <p:spPr bwMode="auto">
          <a:xfrm flipH="1" flipV="1">
            <a:off x="5126038" y="4449763"/>
            <a:ext cx="1922463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9" name="Text Box 55"/>
          <p:cNvSpPr txBox="1">
            <a:spLocks noChangeArrowheads="1"/>
          </p:cNvSpPr>
          <p:nvPr/>
        </p:nvSpPr>
        <p:spPr bwMode="auto">
          <a:xfrm>
            <a:off x="5021566" y="5740400"/>
            <a:ext cx="4296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CSV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HTML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  <p:sp>
        <p:nvSpPr>
          <p:cNvPr id="160" name="Line 56"/>
          <p:cNvSpPr>
            <a:spLocks noChangeShapeType="1"/>
          </p:cNvSpPr>
          <p:nvPr/>
        </p:nvSpPr>
        <p:spPr bwMode="auto">
          <a:xfrm flipV="1">
            <a:off x="5245768" y="3561346"/>
            <a:ext cx="1572128" cy="264696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61" name="Text Box 57"/>
          <p:cNvSpPr txBox="1">
            <a:spLocks noChangeArrowheads="1"/>
          </p:cNvSpPr>
          <p:nvPr/>
        </p:nvSpPr>
        <p:spPr bwMode="auto">
          <a:xfrm>
            <a:off x="6545441" y="3272128"/>
            <a:ext cx="13079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zh-CN" sz="1400" dirty="0">
                <a:solidFill>
                  <a:srgbClr val="0A0AB2"/>
                </a:solidFill>
              </a:rPr>
              <a:t>Cradle, CSV, </a:t>
            </a:r>
            <a:r>
              <a:rPr lang="en-GB" altLang="zh-CN" sz="1400" dirty="0" err="1">
                <a:solidFill>
                  <a:srgbClr val="0A0AB2"/>
                </a:solidFill>
              </a:rPr>
              <a:t>ReqIF</a:t>
            </a:r>
            <a:endParaRPr lang="en-US" altLang="en-US" sz="1400" dirty="0">
              <a:solidFill>
                <a:srgbClr val="0A0AB2"/>
              </a:solidFill>
            </a:endParaRPr>
          </a:p>
          <a:p>
            <a:pPr algn="r"/>
            <a:r>
              <a:rPr lang="en-US" altLang="en-US" sz="1400" dirty="0">
                <a:solidFill>
                  <a:srgbClr val="0A0AB2"/>
                </a:solidFill>
              </a:rPr>
              <a:t>HTML, XML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  <p:grpSp>
        <p:nvGrpSpPr>
          <p:cNvPr id="162" name="Group 58"/>
          <p:cNvGrpSpPr>
            <a:grpSpLocks/>
          </p:cNvGrpSpPr>
          <p:nvPr/>
        </p:nvGrpSpPr>
        <p:grpSpPr bwMode="auto">
          <a:xfrm>
            <a:off x="4208463" y="1214438"/>
            <a:ext cx="3367088" cy="877887"/>
            <a:chOff x="2651" y="760"/>
            <a:chExt cx="2121" cy="553"/>
          </a:xfrm>
        </p:grpSpPr>
        <p:sp>
          <p:nvSpPr>
            <p:cNvPr id="163" name="Rectangle 59"/>
            <p:cNvSpPr>
              <a:spLocks noChangeArrowheads="1"/>
            </p:cNvSpPr>
            <p:nvPr/>
          </p:nvSpPr>
          <p:spPr bwMode="auto">
            <a:xfrm>
              <a:off x="2651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Teamwork</a:t>
              </a:r>
            </a:p>
          </p:txBody>
        </p:sp>
        <p:sp>
          <p:nvSpPr>
            <p:cNvPr id="164" name="Rectangle 60"/>
            <p:cNvSpPr>
              <a:spLocks noChangeArrowheads="1"/>
            </p:cNvSpPr>
            <p:nvPr/>
          </p:nvSpPr>
          <p:spPr bwMode="auto">
            <a:xfrm>
              <a:off x="4219" y="1129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RDD-100</a:t>
              </a:r>
            </a:p>
          </p:txBody>
        </p:sp>
        <p:sp>
          <p:nvSpPr>
            <p:cNvPr id="165" name="Rectangle 61"/>
            <p:cNvSpPr>
              <a:spLocks noChangeArrowheads="1"/>
            </p:cNvSpPr>
            <p:nvPr/>
          </p:nvSpPr>
          <p:spPr bwMode="auto">
            <a:xfrm>
              <a:off x="3204" y="760"/>
              <a:ext cx="55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Select</a:t>
              </a: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>
              <a:off x="3758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BPwin</a:t>
              </a:r>
            </a:p>
          </p:txBody>
        </p:sp>
        <p:sp>
          <p:nvSpPr>
            <p:cNvPr id="167" name="Rectangle 63"/>
            <p:cNvSpPr>
              <a:spLocks noChangeArrowheads="1"/>
            </p:cNvSpPr>
            <p:nvPr/>
          </p:nvSpPr>
          <p:spPr bwMode="auto">
            <a:xfrm>
              <a:off x="4080" y="944"/>
              <a:ext cx="554" cy="18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CORE</a:t>
              </a:r>
            </a:p>
          </p:txBody>
        </p:sp>
      </p:grpSp>
      <p:grpSp>
        <p:nvGrpSpPr>
          <p:cNvPr id="168" name="Group 64"/>
          <p:cNvGrpSpPr>
            <a:grpSpLocks/>
          </p:cNvGrpSpPr>
          <p:nvPr/>
        </p:nvGrpSpPr>
        <p:grpSpPr bwMode="auto">
          <a:xfrm>
            <a:off x="1219200" y="5791200"/>
            <a:ext cx="2239963" cy="292100"/>
            <a:chOff x="624" y="3648"/>
            <a:chExt cx="1411" cy="184"/>
          </a:xfrm>
        </p:grpSpPr>
        <p:sp>
          <p:nvSpPr>
            <p:cNvPr id="169" name="Rectangle 65"/>
            <p:cNvSpPr>
              <a:spLocks noChangeArrowheads="1"/>
            </p:cNvSpPr>
            <p:nvPr/>
          </p:nvSpPr>
          <p:spPr bwMode="auto">
            <a:xfrm>
              <a:off x="1200" y="3648"/>
              <a:ext cx="835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PDM/PCLM Tools</a:t>
              </a:r>
            </a:p>
          </p:txBody>
        </p:sp>
        <p:sp>
          <p:nvSpPr>
            <p:cNvPr id="170" name="Rectangle 66"/>
            <p:cNvSpPr>
              <a:spLocks noChangeArrowheads="1"/>
            </p:cNvSpPr>
            <p:nvPr/>
          </p:nvSpPr>
          <p:spPr bwMode="auto">
            <a:xfrm>
              <a:off x="912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Visio</a:t>
              </a:r>
            </a:p>
          </p:txBody>
        </p:sp>
        <p:sp>
          <p:nvSpPr>
            <p:cNvPr id="171" name="Rectangle 67"/>
            <p:cNvSpPr>
              <a:spLocks noChangeArrowheads="1"/>
            </p:cNvSpPr>
            <p:nvPr/>
          </p:nvSpPr>
          <p:spPr bwMode="auto">
            <a:xfrm>
              <a:off x="624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PDF</a:t>
              </a:r>
            </a:p>
          </p:txBody>
        </p:sp>
      </p:grpSp>
      <p:grpSp>
        <p:nvGrpSpPr>
          <p:cNvPr id="172" name="Group 69"/>
          <p:cNvGrpSpPr>
            <a:grpSpLocks/>
          </p:cNvGrpSpPr>
          <p:nvPr/>
        </p:nvGrpSpPr>
        <p:grpSpPr bwMode="auto">
          <a:xfrm>
            <a:off x="3987800" y="2084388"/>
            <a:ext cx="1681163" cy="1903412"/>
            <a:chOff x="1152" y="1920"/>
            <a:chExt cx="1102" cy="1248"/>
          </a:xfrm>
        </p:grpSpPr>
        <p:sp>
          <p:nvSpPr>
            <p:cNvPr id="173" name="Arc 70"/>
            <p:cNvSpPr>
              <a:spLocks/>
            </p:cNvSpPr>
            <p:nvPr/>
          </p:nvSpPr>
          <p:spPr bwMode="auto">
            <a:xfrm>
              <a:off x="1152" y="1920"/>
              <a:ext cx="1070" cy="12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740"/>
                <a:gd name="T1" fmla="*/ 0 h 21600"/>
                <a:gd name="T2" fmla="*/ 18740 w 18740"/>
                <a:gd name="T3" fmla="*/ 10859 h 21600"/>
                <a:gd name="T4" fmla="*/ 0 w 187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0" h="21600" fill="none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</a:path>
                <a:path w="18740" h="21600" stroke="0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74" name="Line 71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43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75" name="Line 72"/>
            <p:cNvSpPr>
              <a:spLocks noChangeShapeType="1"/>
            </p:cNvSpPr>
            <p:nvPr/>
          </p:nvSpPr>
          <p:spPr bwMode="auto">
            <a:xfrm rot="3600000" flipV="1">
              <a:off x="2040" y="2435"/>
              <a:ext cx="1" cy="427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76" name="Arc 73"/>
            <p:cNvSpPr>
              <a:spLocks/>
            </p:cNvSpPr>
            <p:nvPr/>
          </p:nvSpPr>
          <p:spPr bwMode="auto">
            <a:xfrm>
              <a:off x="1152" y="2352"/>
              <a:ext cx="704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646"/>
                <a:gd name="T1" fmla="*/ 0 h 21600"/>
                <a:gd name="T2" fmla="*/ 18646 w 18646"/>
                <a:gd name="T3" fmla="*/ 10697 h 21600"/>
                <a:gd name="T4" fmla="*/ 0 w 186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46" h="21600" fill="none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</a:path>
                <a:path w="18646" h="21600" stroke="0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sp>
        <p:nvSpPr>
          <p:cNvPr id="177" name="Text Box 74"/>
          <p:cNvSpPr txBox="1">
            <a:spLocks noChangeArrowheads="1"/>
          </p:cNvSpPr>
          <p:nvPr/>
        </p:nvSpPr>
        <p:spPr bwMode="auto">
          <a:xfrm>
            <a:off x="4376738" y="2400300"/>
            <a:ext cx="79342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Data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Converters</a:t>
            </a:r>
          </a:p>
        </p:txBody>
      </p:sp>
      <p:sp>
        <p:nvSpPr>
          <p:cNvPr id="178" name="Oval 76"/>
          <p:cNvSpPr>
            <a:spLocks noChangeArrowheads="1"/>
          </p:cNvSpPr>
          <p:nvPr/>
        </p:nvSpPr>
        <p:spPr bwMode="auto">
          <a:xfrm>
            <a:off x="2743200" y="2743200"/>
            <a:ext cx="2489200" cy="2489200"/>
          </a:xfrm>
          <a:prstGeom prst="ellipse">
            <a:avLst/>
          </a:prstGeom>
          <a:solidFill>
            <a:srgbClr val="CDE6FF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79" name="Line 77"/>
          <p:cNvSpPr>
            <a:spLocks noChangeShapeType="1"/>
          </p:cNvSpPr>
          <p:nvPr/>
        </p:nvSpPr>
        <p:spPr bwMode="auto">
          <a:xfrm flipV="1">
            <a:off x="3987800" y="2743200"/>
            <a:ext cx="0" cy="1244600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0" name="Line 78"/>
          <p:cNvSpPr>
            <a:spLocks noChangeShapeType="1"/>
          </p:cNvSpPr>
          <p:nvPr/>
        </p:nvSpPr>
        <p:spPr bwMode="auto">
          <a:xfrm rot="3600000">
            <a:off x="3411538" y="4232275"/>
            <a:ext cx="1023938" cy="7191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1" name="Line 79"/>
          <p:cNvSpPr>
            <a:spLocks noChangeShapeType="1"/>
          </p:cNvSpPr>
          <p:nvPr/>
        </p:nvSpPr>
        <p:spPr bwMode="auto">
          <a:xfrm rot="18000000" flipH="1">
            <a:off x="4518025" y="3670300"/>
            <a:ext cx="6350" cy="12398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2" name="Text Box 80"/>
          <p:cNvSpPr txBox="1">
            <a:spLocks noChangeArrowheads="1"/>
          </p:cNvSpPr>
          <p:nvPr/>
        </p:nvSpPr>
        <p:spPr bwMode="auto">
          <a:xfrm>
            <a:off x="3154362" y="3250084"/>
            <a:ext cx="2580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API</a:t>
            </a:r>
          </a:p>
        </p:txBody>
      </p:sp>
      <p:sp>
        <p:nvSpPr>
          <p:cNvPr id="183" name="Text Box 81"/>
          <p:cNvSpPr txBox="1">
            <a:spLocks noChangeArrowheads="1"/>
          </p:cNvSpPr>
          <p:nvPr/>
        </p:nvSpPr>
        <p:spPr bwMode="auto">
          <a:xfrm>
            <a:off x="4485297" y="3326448"/>
            <a:ext cx="56906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Import/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Export</a:t>
            </a:r>
          </a:p>
        </p:txBody>
      </p:sp>
      <p:sp>
        <p:nvSpPr>
          <p:cNvPr id="184" name="Text Box 82"/>
          <p:cNvSpPr txBox="1">
            <a:spLocks noChangeArrowheads="1"/>
          </p:cNvSpPr>
          <p:nvPr/>
        </p:nvSpPr>
        <p:spPr bwMode="auto">
          <a:xfrm>
            <a:off x="4013835" y="4639628"/>
            <a:ext cx="7660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Reporting</a:t>
            </a:r>
          </a:p>
        </p:txBody>
      </p:sp>
      <p:sp>
        <p:nvSpPr>
          <p:cNvPr id="185" name="Line 83"/>
          <p:cNvSpPr>
            <a:spLocks noChangeShapeType="1"/>
          </p:cNvSpPr>
          <p:nvPr/>
        </p:nvSpPr>
        <p:spPr bwMode="auto">
          <a:xfrm rot="3600000" flipV="1">
            <a:off x="2912261" y="3372707"/>
            <a:ext cx="978797" cy="750232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6" name="Text Box 84"/>
          <p:cNvSpPr txBox="1">
            <a:spLocks noChangeArrowheads="1"/>
          </p:cNvSpPr>
          <p:nvPr/>
        </p:nvSpPr>
        <p:spPr bwMode="auto">
          <a:xfrm>
            <a:off x="3384550" y="4702175"/>
            <a:ext cx="3574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 err="1">
                <a:solidFill>
                  <a:srgbClr val="0A0AB2"/>
                </a:solidFill>
              </a:rPr>
              <a:t>Cmd</a:t>
            </a:r>
            <a:endParaRPr lang="en-GB" altLang="en-US" sz="1500" dirty="0">
              <a:solidFill>
                <a:srgbClr val="0A0AB2"/>
              </a:solidFill>
            </a:endParaRPr>
          </a:p>
        </p:txBody>
      </p:sp>
      <p:sp>
        <p:nvSpPr>
          <p:cNvPr id="187" name="Line 87"/>
          <p:cNvSpPr>
            <a:spLocks noChangeShapeType="1"/>
          </p:cNvSpPr>
          <p:nvPr/>
        </p:nvSpPr>
        <p:spPr bwMode="auto">
          <a:xfrm rot="3600000">
            <a:off x="3389313" y="3817938"/>
            <a:ext cx="265113" cy="11763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9" name="Text Box 89"/>
          <p:cNvSpPr txBox="1">
            <a:spLocks noChangeArrowheads="1"/>
          </p:cNvSpPr>
          <p:nvPr/>
        </p:nvSpPr>
        <p:spPr bwMode="auto">
          <a:xfrm>
            <a:off x="2819400" y="3970776"/>
            <a:ext cx="5682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Frames</a:t>
            </a:r>
          </a:p>
        </p:txBody>
      </p:sp>
      <p:grpSp>
        <p:nvGrpSpPr>
          <p:cNvPr id="190" name="Group 90"/>
          <p:cNvGrpSpPr>
            <a:grpSpLocks/>
          </p:cNvGrpSpPr>
          <p:nvPr/>
        </p:nvGrpSpPr>
        <p:grpSpPr bwMode="auto">
          <a:xfrm>
            <a:off x="609600" y="4156869"/>
            <a:ext cx="990600" cy="1150937"/>
            <a:chOff x="384" y="2700"/>
            <a:chExt cx="624" cy="725"/>
          </a:xfrm>
        </p:grpSpPr>
        <p:sp>
          <p:nvSpPr>
            <p:cNvPr id="191" name="Rectangle 91"/>
            <p:cNvSpPr>
              <a:spLocks noChangeArrowheads="1"/>
            </p:cNvSpPr>
            <p:nvPr/>
          </p:nvSpPr>
          <p:spPr bwMode="auto">
            <a:xfrm>
              <a:off x="384" y="270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JIRA</a:t>
              </a:r>
              <a:endParaRPr lang="en-GB" altLang="en-US" sz="1600" dirty="0">
                <a:solidFill>
                  <a:srgbClr val="0A0AB2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84" y="288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Documentum</a:t>
              </a:r>
            </a:p>
          </p:txBody>
        </p:sp>
        <p:sp>
          <p:nvSpPr>
            <p:cNvPr id="193" name="Rectangle 93"/>
            <p:cNvSpPr>
              <a:spLocks noChangeArrowheads="1"/>
            </p:cNvSpPr>
            <p:nvPr/>
          </p:nvSpPr>
          <p:spPr bwMode="auto">
            <a:xfrm>
              <a:off x="384" y="3063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Bugzilla</a:t>
              </a: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384" y="3241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100" dirty="0">
                  <a:solidFill>
                    <a:srgbClr val="0A0AB2"/>
                  </a:solidFill>
                </a:rPr>
                <a:t>Others (URL refs)</a:t>
              </a:r>
            </a:p>
          </p:txBody>
        </p:sp>
      </p:grpSp>
      <p:sp>
        <p:nvSpPr>
          <p:cNvPr id="195" name="Rectangle 95"/>
          <p:cNvSpPr>
            <a:spLocks noChangeArrowheads="1"/>
          </p:cNvSpPr>
          <p:nvPr/>
        </p:nvSpPr>
        <p:spPr bwMode="auto">
          <a:xfrm>
            <a:off x="609600" y="2138362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Project</a:t>
            </a:r>
            <a:endParaRPr lang="en-GB" altLang="en-US" sz="1600" dirty="0">
              <a:solidFill>
                <a:srgbClr val="0A0AB2"/>
              </a:solidFill>
            </a:endParaRPr>
          </a:p>
        </p:txBody>
      </p:sp>
      <p:sp>
        <p:nvSpPr>
          <p:cNvPr id="196" name="Line 96"/>
          <p:cNvSpPr>
            <a:spLocks noChangeShapeType="1"/>
          </p:cNvSpPr>
          <p:nvPr/>
        </p:nvSpPr>
        <p:spPr bwMode="auto">
          <a:xfrm>
            <a:off x="1447800" y="2396782"/>
            <a:ext cx="1530350" cy="86711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97" name="Text Box 97"/>
          <p:cNvSpPr txBox="1">
            <a:spLocks noChangeArrowheads="1"/>
          </p:cNvSpPr>
          <p:nvPr/>
        </p:nvSpPr>
        <p:spPr bwMode="auto">
          <a:xfrm>
            <a:off x="1412875" y="2590667"/>
            <a:ext cx="4696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WBS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Progress</a:t>
            </a:r>
          </a:p>
        </p:txBody>
      </p:sp>
      <p:sp>
        <p:nvSpPr>
          <p:cNvPr id="198" name="Line 27"/>
          <p:cNvSpPr>
            <a:spLocks noChangeShapeType="1"/>
          </p:cNvSpPr>
          <p:nvPr/>
        </p:nvSpPr>
        <p:spPr bwMode="auto">
          <a:xfrm>
            <a:off x="3521869" y="1360488"/>
            <a:ext cx="211931" cy="142761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99" name="Text Box 14"/>
          <p:cNvSpPr txBox="1">
            <a:spLocks noChangeArrowheads="1"/>
          </p:cNvSpPr>
          <p:nvPr/>
        </p:nvSpPr>
        <p:spPr bwMode="auto">
          <a:xfrm>
            <a:off x="2690344" y="1622425"/>
            <a:ext cx="7870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REST-based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HTTP requests</a:t>
            </a:r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 flipH="1" flipV="1">
            <a:off x="3346449" y="2930524"/>
            <a:ext cx="667385" cy="1031875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8" name="Oval 88"/>
          <p:cNvSpPr>
            <a:spLocks noChangeArrowheads="1"/>
          </p:cNvSpPr>
          <p:nvPr/>
        </p:nvSpPr>
        <p:spPr bwMode="auto">
          <a:xfrm>
            <a:off x="3402013" y="3402013"/>
            <a:ext cx="1171575" cy="1171575"/>
          </a:xfrm>
          <a:prstGeom prst="ellipse">
            <a:avLst/>
          </a:prstGeom>
          <a:solidFill>
            <a:srgbClr val="107FFC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GB" altLang="en-US" sz="2400" b="1" dirty="0"/>
              <a:t>Cradle</a:t>
            </a:r>
            <a:endParaRPr lang="en-GB" altLang="en-US" sz="1600" b="1" dirty="0"/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3598254" y="2941825"/>
            <a:ext cx="3068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WSI</a:t>
            </a:r>
          </a:p>
        </p:txBody>
      </p:sp>
    </p:spTree>
    <p:extLst>
      <p:ext uri="{BB962C8B-B14F-4D97-AF65-F5344CB8AC3E}">
        <p14:creationId xmlns:p14="http://schemas.microsoft.com/office/powerpoint/2010/main" val="1059724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Process Applicability	3.11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Cradle supports industry processes such as: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EIA 632</a:t>
            </a:r>
            <a:r>
              <a:rPr lang="en-GB" dirty="0"/>
              <a:t>	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>
                <a:sym typeface="Wingdings"/>
              </a:rPr>
              <a:t>   </a:t>
            </a:r>
            <a:r>
              <a:rPr lang="en-GB" dirty="0">
                <a:solidFill>
                  <a:srgbClr val="1106E8"/>
                </a:solidFill>
              </a:rPr>
              <a:t>P1220            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  </a:t>
            </a:r>
            <a:r>
              <a:rPr lang="en-GB" dirty="0">
                <a:sym typeface="Wingdings"/>
              </a:rPr>
              <a:t> </a:t>
            </a:r>
            <a:r>
              <a:rPr lang="en-GB" dirty="0">
                <a:solidFill>
                  <a:srgbClr val="1106E8"/>
                </a:solidFill>
              </a:rPr>
              <a:t>ISO 15288</a:t>
            </a:r>
          </a:p>
          <a:p>
            <a:pPr>
              <a:spcBef>
                <a:spcPts val="1200"/>
              </a:spcBef>
            </a:pPr>
            <a:r>
              <a:rPr lang="en-GB" dirty="0"/>
              <a:t>Commercial processes: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Reveal	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 </a:t>
            </a:r>
            <a:r>
              <a:rPr lang="en-GB" dirty="0">
                <a:sym typeface="Wingdings"/>
              </a:rPr>
              <a:t>  </a:t>
            </a:r>
            <a:r>
              <a:rPr lang="en-GB" dirty="0" err="1">
                <a:solidFill>
                  <a:srgbClr val="1106E8"/>
                </a:solidFill>
              </a:rPr>
              <a:t>Volere</a:t>
            </a:r>
            <a:endParaRPr lang="en-GB" dirty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/>
              <a:t>Governmental processes and process frameworks: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UPDM</a:t>
            </a:r>
            <a:r>
              <a:rPr lang="en-GB" dirty="0"/>
              <a:t>	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>
                <a:sym typeface="Wingdings"/>
              </a:rPr>
              <a:t>   </a:t>
            </a:r>
            <a:r>
              <a:rPr lang="en-GB" dirty="0">
                <a:solidFill>
                  <a:srgbClr val="1106E8"/>
                </a:solidFill>
              </a:rPr>
              <a:t>TOGAF           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>
                <a:sym typeface="Wingdings"/>
              </a:rPr>
              <a:t>   </a:t>
            </a:r>
            <a:r>
              <a:rPr lang="en-GB" dirty="0">
                <a:solidFill>
                  <a:srgbClr val="1106E8"/>
                </a:solidFill>
              </a:rPr>
              <a:t>PRINCE2          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>
                <a:sym typeface="Wingdings"/>
              </a:rPr>
              <a:t>   </a:t>
            </a:r>
            <a:r>
              <a:rPr lang="en-GB" dirty="0" err="1">
                <a:solidFill>
                  <a:srgbClr val="1106E8"/>
                </a:solidFill>
              </a:rPr>
              <a:t>Archimate</a:t>
            </a:r>
            <a:endParaRPr lang="en-GB" dirty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/>
              <a:t>Cradle's UI is configurable to support your projects' processes:</a:t>
            </a:r>
          </a:p>
          <a:p>
            <a:pPr lvl="1"/>
            <a:r>
              <a:rPr lang="en-GB" i="1" dirty="0">
                <a:solidFill>
                  <a:srgbClr val="E60A0A"/>
                </a:solidFill>
              </a:rPr>
              <a:t>Start pages</a:t>
            </a:r>
            <a:r>
              <a:rPr lang="en-GB" dirty="0"/>
              <a:t>, customise the UI with your most frequently-used controls</a:t>
            </a:r>
          </a:p>
          <a:p>
            <a:pPr lvl="1"/>
            <a:r>
              <a:rPr lang="en-GB" i="1" dirty="0">
                <a:solidFill>
                  <a:srgbClr val="E60A0A"/>
                </a:solidFill>
              </a:rPr>
              <a:t>Phase hierarchy </a:t>
            </a:r>
            <a:r>
              <a:rPr lang="en-GB" dirty="0"/>
              <a:t>of folders/subfolders for process phases, activities, reviews</a:t>
            </a:r>
          </a:p>
          <a:p>
            <a:pPr lvl="1"/>
            <a:r>
              <a:rPr lang="en-GB" dirty="0"/>
              <a:t>Control access project data, such as:</a:t>
            </a:r>
          </a:p>
          <a:p>
            <a:pPr lvl="2"/>
            <a:r>
              <a:rPr lang="en-GB" i="1" dirty="0">
                <a:solidFill>
                  <a:srgbClr val="E60A0A"/>
                </a:solidFill>
              </a:rPr>
              <a:t>Sprints</a:t>
            </a:r>
            <a:r>
              <a:rPr lang="en-GB" dirty="0"/>
              <a:t> / </a:t>
            </a:r>
            <a:r>
              <a:rPr lang="en-GB" i="1" dirty="0">
                <a:solidFill>
                  <a:srgbClr val="E60A0A"/>
                </a:solidFill>
              </a:rPr>
              <a:t>iterations</a:t>
            </a:r>
            <a:r>
              <a:rPr lang="en-GB" dirty="0"/>
              <a:t> in agile / </a:t>
            </a:r>
            <a:r>
              <a:rPr lang="en-GB" dirty="0">
                <a:solidFill>
                  <a:srgbClr val="1106E8"/>
                </a:solidFill>
              </a:rPr>
              <a:t>SCRUM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Rational Unified Process </a:t>
            </a:r>
            <a:r>
              <a:rPr lang="en-GB" dirty="0"/>
              <a:t>(RUP)</a:t>
            </a:r>
          </a:p>
        </p:txBody>
      </p:sp>
    </p:spTree>
    <p:extLst>
      <p:ext uri="{BB962C8B-B14F-4D97-AF65-F5344CB8AC3E}">
        <p14:creationId xmlns:p14="http://schemas.microsoft.com/office/powerpoint/2010/main" val="4105035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Applications	4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457200" y="1143000"/>
            <a:ext cx="3200400" cy="1295400"/>
            <a:chOff x="457200" y="1143000"/>
            <a:chExt cx="3200400" cy="1295400"/>
          </a:xfrm>
        </p:grpSpPr>
        <p:sp>
          <p:nvSpPr>
            <p:cNvPr id="5" name="Rectangle 178"/>
            <p:cNvSpPr>
              <a:spLocks noChangeArrowheads="1"/>
            </p:cNvSpPr>
            <p:nvPr/>
          </p:nvSpPr>
          <p:spPr bwMode="auto">
            <a:xfrm>
              <a:off x="457200" y="1295400"/>
              <a:ext cx="32004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" name="Rectangle 179"/>
            <p:cNvSpPr>
              <a:spLocks noChangeArrowheads="1"/>
            </p:cNvSpPr>
            <p:nvPr/>
          </p:nvSpPr>
          <p:spPr bwMode="auto">
            <a:xfrm>
              <a:off x="457200" y="1143000"/>
              <a:ext cx="3200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Automotive</a:t>
              </a:r>
            </a:p>
          </p:txBody>
        </p:sp>
        <p:grpSp>
          <p:nvGrpSpPr>
            <p:cNvPr id="7" name="Group 240"/>
            <p:cNvGrpSpPr>
              <a:grpSpLocks/>
            </p:cNvGrpSpPr>
            <p:nvPr/>
          </p:nvGrpSpPr>
          <p:grpSpPr bwMode="auto">
            <a:xfrm>
              <a:off x="609600" y="1443038"/>
              <a:ext cx="2876550" cy="855663"/>
              <a:chOff x="384" y="909"/>
              <a:chExt cx="1812" cy="539"/>
            </a:xfrm>
          </p:grpSpPr>
          <p:grpSp>
            <p:nvGrpSpPr>
              <p:cNvPr id="8" name="Group 234"/>
              <p:cNvGrpSpPr>
                <a:grpSpLocks/>
              </p:cNvGrpSpPr>
              <p:nvPr/>
            </p:nvGrpSpPr>
            <p:grpSpPr bwMode="auto">
              <a:xfrm>
                <a:off x="384" y="909"/>
                <a:ext cx="560" cy="480"/>
                <a:chOff x="384" y="909"/>
                <a:chExt cx="560" cy="480"/>
              </a:xfrm>
            </p:grpSpPr>
            <p:sp>
              <p:nvSpPr>
                <p:cNvPr id="18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384" y="1303"/>
                  <a:ext cx="56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Safety &amp; Controls</a:t>
                  </a:r>
                  <a:endParaRPr lang="en-GB" altLang="en-US" sz="900" b="0"/>
                </a:p>
              </p:txBody>
            </p:sp>
            <p:pic>
              <p:nvPicPr>
                <p:cNvPr id="19" name="Picture 22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909"/>
                  <a:ext cx="55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" name="Group 235"/>
              <p:cNvGrpSpPr>
                <a:grpSpLocks/>
              </p:cNvGrpSpPr>
              <p:nvPr/>
            </p:nvGrpSpPr>
            <p:grpSpPr bwMode="auto">
              <a:xfrm>
                <a:off x="1008" y="909"/>
                <a:ext cx="380" cy="480"/>
                <a:chOff x="1008" y="909"/>
                <a:chExt cx="380" cy="480"/>
              </a:xfrm>
            </p:grpSpPr>
            <p:sp>
              <p:nvSpPr>
                <p:cNvPr id="16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056" y="1303"/>
                  <a:ext cx="30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Consoles</a:t>
                  </a:r>
                  <a:endParaRPr lang="en-GB" altLang="en-US" sz="900" b="0"/>
                </a:p>
              </p:txBody>
            </p:sp>
            <p:pic>
              <p:nvPicPr>
                <p:cNvPr id="17" name="Picture 22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09"/>
                  <a:ext cx="38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Group 236"/>
              <p:cNvGrpSpPr>
                <a:grpSpLocks/>
              </p:cNvGrpSpPr>
              <p:nvPr/>
            </p:nvGrpSpPr>
            <p:grpSpPr bwMode="auto">
              <a:xfrm>
                <a:off x="1440" y="912"/>
                <a:ext cx="340" cy="477"/>
                <a:chOff x="1440" y="912"/>
                <a:chExt cx="340" cy="477"/>
              </a:xfrm>
            </p:grpSpPr>
            <p:sp>
              <p:nvSpPr>
                <p:cNvPr id="14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440" y="1303"/>
                  <a:ext cx="252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Lighting</a:t>
                  </a:r>
                  <a:endParaRPr lang="en-GB" altLang="en-US" sz="900" b="0"/>
                </a:p>
              </p:txBody>
            </p:sp>
            <p:pic>
              <p:nvPicPr>
                <p:cNvPr id="15" name="Picture 2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912"/>
                  <a:ext cx="34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1776" y="912"/>
                <a:ext cx="420" cy="536"/>
                <a:chOff x="1776" y="912"/>
                <a:chExt cx="420" cy="536"/>
              </a:xfrm>
            </p:grpSpPr>
            <p:sp>
              <p:nvSpPr>
                <p:cNvPr id="1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776" y="1310"/>
                  <a:ext cx="420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/>
                    <a:t>Engine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/>
                    <a:t>Management</a:t>
                  </a:r>
                  <a:endParaRPr lang="en-GB" altLang="en-US" sz="900" b="0"/>
                </a:p>
              </p:txBody>
            </p:sp>
            <p:pic>
              <p:nvPicPr>
                <p:cNvPr id="13" name="Picture 2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5" y="912"/>
                  <a:ext cx="36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20" name="Group 19"/>
          <p:cNvGrpSpPr/>
          <p:nvPr/>
        </p:nvGrpSpPr>
        <p:grpSpPr>
          <a:xfrm>
            <a:off x="3352799" y="4419600"/>
            <a:ext cx="1100255" cy="1724190"/>
            <a:chOff x="3352799" y="4419600"/>
            <a:chExt cx="1100255" cy="1724190"/>
          </a:xfrm>
        </p:grpSpPr>
        <p:sp>
          <p:nvSpPr>
            <p:cNvPr id="46" name="Rectangle 199"/>
            <p:cNvSpPr>
              <a:spLocks noChangeArrowheads="1"/>
            </p:cNvSpPr>
            <p:nvPr/>
          </p:nvSpPr>
          <p:spPr bwMode="auto">
            <a:xfrm>
              <a:off x="3352800" y="4571999"/>
              <a:ext cx="1100254" cy="1571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47" name="Rectangle 200"/>
            <p:cNvSpPr>
              <a:spLocks noChangeArrowheads="1"/>
            </p:cNvSpPr>
            <p:nvPr/>
          </p:nvSpPr>
          <p:spPr bwMode="auto">
            <a:xfrm>
              <a:off x="3352799" y="4419600"/>
              <a:ext cx="109728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Construction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59956" y="5382815"/>
              <a:ext cx="814388" cy="663973"/>
              <a:chOff x="3459956" y="5382815"/>
              <a:chExt cx="814388" cy="663973"/>
            </a:xfrm>
          </p:grpSpPr>
          <p:pic>
            <p:nvPicPr>
              <p:cNvPr id="53" name="Picture 19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9956" y="5382815"/>
                <a:ext cx="814388" cy="520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 Box 196"/>
              <p:cNvSpPr txBox="1">
                <a:spLocks noChangeArrowheads="1"/>
              </p:cNvSpPr>
              <p:nvPr/>
            </p:nvSpPr>
            <p:spPr bwMode="auto">
              <a:xfrm>
                <a:off x="3459957" y="5910263"/>
                <a:ext cx="749300" cy="1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Roads/Bridges</a:t>
                </a:r>
                <a:endParaRPr lang="en-GB" altLang="en-US" sz="900" b="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455194" y="4679951"/>
              <a:ext cx="823912" cy="664368"/>
              <a:chOff x="3455194" y="4679951"/>
              <a:chExt cx="823912" cy="664368"/>
            </a:xfrm>
          </p:grpSpPr>
          <p:sp>
            <p:nvSpPr>
              <p:cNvPr id="51" name="Text Box 195"/>
              <p:cNvSpPr txBox="1">
                <a:spLocks noChangeArrowheads="1"/>
              </p:cNvSpPr>
              <p:nvPr/>
            </p:nvSpPr>
            <p:spPr bwMode="auto">
              <a:xfrm>
                <a:off x="3459957" y="5207794"/>
                <a:ext cx="393700" cy="1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Nuclear</a:t>
                </a:r>
                <a:endParaRPr lang="en-GB" altLang="en-US" sz="900" b="0" dirty="0"/>
              </a:p>
            </p:txBody>
          </p:sp>
          <p:pic>
            <p:nvPicPr>
              <p:cNvPr id="52" name="Picture 26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194" y="4679951"/>
                <a:ext cx="823912" cy="530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1" name="Group 160"/>
          <p:cNvGrpSpPr/>
          <p:nvPr/>
        </p:nvGrpSpPr>
        <p:grpSpPr>
          <a:xfrm>
            <a:off x="457200" y="4419600"/>
            <a:ext cx="2667000" cy="1143000"/>
            <a:chOff x="457200" y="4419600"/>
            <a:chExt cx="2667000" cy="1143000"/>
          </a:xfrm>
        </p:grpSpPr>
        <p:sp>
          <p:nvSpPr>
            <p:cNvPr id="56" name="Rectangle 192"/>
            <p:cNvSpPr>
              <a:spLocks noChangeArrowheads="1"/>
            </p:cNvSpPr>
            <p:nvPr/>
          </p:nvSpPr>
          <p:spPr bwMode="auto">
            <a:xfrm>
              <a:off x="457200" y="4572000"/>
              <a:ext cx="26670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57" name="Rectangle 193"/>
            <p:cNvSpPr>
              <a:spLocks noChangeArrowheads="1"/>
            </p:cNvSpPr>
            <p:nvPr/>
          </p:nvSpPr>
          <p:spPr bwMode="auto">
            <a:xfrm>
              <a:off x="457200" y="4419600"/>
              <a:ext cx="2667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Communications</a:t>
              </a:r>
            </a:p>
          </p:txBody>
        </p:sp>
        <p:grpSp>
          <p:nvGrpSpPr>
            <p:cNvPr id="58" name="Group 275"/>
            <p:cNvGrpSpPr>
              <a:grpSpLocks/>
            </p:cNvGrpSpPr>
            <p:nvPr/>
          </p:nvGrpSpPr>
          <p:grpSpPr bwMode="auto">
            <a:xfrm>
              <a:off x="609600" y="4724403"/>
              <a:ext cx="2438400" cy="747713"/>
              <a:chOff x="384" y="2976"/>
              <a:chExt cx="1536" cy="471"/>
            </a:xfrm>
          </p:grpSpPr>
          <p:pic>
            <p:nvPicPr>
              <p:cNvPr id="59" name="Picture 18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976"/>
                <a:ext cx="37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18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976"/>
                <a:ext cx="393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 Box 188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751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G3/4/5 Cellular Networks</a:t>
                </a:r>
                <a:endParaRPr lang="en-GB" altLang="en-US" sz="900" b="0" dirty="0"/>
              </a:p>
            </p:txBody>
          </p:sp>
          <p:grpSp>
            <p:nvGrpSpPr>
              <p:cNvPr id="62" name="Group 274"/>
              <p:cNvGrpSpPr>
                <a:grpSpLocks/>
              </p:cNvGrpSpPr>
              <p:nvPr/>
            </p:nvGrpSpPr>
            <p:grpSpPr bwMode="auto">
              <a:xfrm>
                <a:off x="1200" y="2976"/>
                <a:ext cx="720" cy="470"/>
                <a:chOff x="1200" y="2976"/>
                <a:chExt cx="720" cy="470"/>
              </a:xfrm>
            </p:grpSpPr>
            <p:sp>
              <p:nvSpPr>
                <p:cNvPr id="63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248" y="3360"/>
                  <a:ext cx="22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Radios</a:t>
                  </a:r>
                  <a:endParaRPr lang="en-GB" altLang="en-US" sz="900" b="0"/>
                </a:p>
              </p:txBody>
            </p:sp>
            <p:pic>
              <p:nvPicPr>
                <p:cNvPr id="64" name="Picture 273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976"/>
                  <a:ext cx="720" cy="3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7" name="Group 156"/>
          <p:cNvGrpSpPr/>
          <p:nvPr/>
        </p:nvGrpSpPr>
        <p:grpSpPr>
          <a:xfrm>
            <a:off x="4648200" y="3886200"/>
            <a:ext cx="3581400" cy="2257425"/>
            <a:chOff x="4648200" y="3886200"/>
            <a:chExt cx="3581400" cy="2257425"/>
          </a:xfrm>
        </p:grpSpPr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4648200" y="4038600"/>
              <a:ext cx="3581400" cy="210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7" name="Rectangle 103"/>
            <p:cNvSpPr>
              <a:spLocks noChangeArrowheads="1"/>
            </p:cNvSpPr>
            <p:nvPr/>
          </p:nvSpPr>
          <p:spPr bwMode="auto">
            <a:xfrm>
              <a:off x="4648200" y="3886200"/>
              <a:ext cx="3581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Aviation</a:t>
              </a:r>
            </a:p>
          </p:txBody>
        </p:sp>
        <p:grpSp>
          <p:nvGrpSpPr>
            <p:cNvPr id="68" name="Group 303"/>
            <p:cNvGrpSpPr>
              <a:grpSpLocks/>
            </p:cNvGrpSpPr>
            <p:nvPr/>
          </p:nvGrpSpPr>
          <p:grpSpPr bwMode="auto">
            <a:xfrm>
              <a:off x="4799013" y="4186238"/>
              <a:ext cx="3281363" cy="1828800"/>
              <a:chOff x="3023" y="2637"/>
              <a:chExt cx="2067" cy="1152"/>
            </a:xfrm>
          </p:grpSpPr>
          <p:grpSp>
            <p:nvGrpSpPr>
              <p:cNvPr id="69" name="Group 279"/>
              <p:cNvGrpSpPr>
                <a:grpSpLocks/>
              </p:cNvGrpSpPr>
              <p:nvPr/>
            </p:nvGrpSpPr>
            <p:grpSpPr bwMode="auto">
              <a:xfrm>
                <a:off x="3023" y="3073"/>
                <a:ext cx="513" cy="309"/>
                <a:chOff x="3023" y="3073"/>
                <a:chExt cx="513" cy="309"/>
              </a:xfrm>
            </p:grpSpPr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08" y="3117"/>
                  <a:ext cx="128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F-22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F-35</a:t>
                  </a:r>
                </a:p>
              </p:txBody>
            </p:sp>
            <p:pic>
              <p:nvPicPr>
                <p:cNvPr id="92" name="Picture 27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073"/>
                  <a:ext cx="343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0" name="Group 282"/>
              <p:cNvGrpSpPr>
                <a:grpSpLocks/>
              </p:cNvGrpSpPr>
              <p:nvPr/>
            </p:nvGrpSpPr>
            <p:grpSpPr bwMode="auto">
              <a:xfrm>
                <a:off x="3023" y="2637"/>
                <a:ext cx="659" cy="425"/>
                <a:chOff x="3023" y="2637"/>
                <a:chExt cx="659" cy="425"/>
              </a:xfrm>
            </p:grpSpPr>
            <p:sp>
              <p:nvSpPr>
                <p:cNvPr id="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18" y="2976"/>
                  <a:ext cx="16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E-2C</a:t>
                  </a:r>
                </a:p>
              </p:txBody>
            </p:sp>
            <p:pic>
              <p:nvPicPr>
                <p:cNvPr id="90" name="Picture 28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2637"/>
                  <a:ext cx="484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" name="Group 285"/>
              <p:cNvGrpSpPr>
                <a:grpSpLocks/>
              </p:cNvGrpSpPr>
              <p:nvPr/>
            </p:nvGrpSpPr>
            <p:grpSpPr bwMode="auto">
              <a:xfrm>
                <a:off x="3936" y="3403"/>
                <a:ext cx="1154" cy="379"/>
                <a:chOff x="3936" y="3403"/>
                <a:chExt cx="1154" cy="379"/>
              </a:xfrm>
            </p:grpSpPr>
            <p:sp>
              <p:nvSpPr>
                <p:cNvPr id="8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936" y="3510"/>
                  <a:ext cx="596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Air-to-Air Refuelling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dirty="0"/>
                    <a:t>A400M / KC-46</a:t>
                  </a:r>
                  <a:endParaRPr lang="en-GB" altLang="en-US" sz="900" b="0" dirty="0"/>
                </a:p>
              </p:txBody>
            </p:sp>
            <p:pic>
              <p:nvPicPr>
                <p:cNvPr id="88" name="Picture 28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403"/>
                  <a:ext cx="530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2" name="Group 288"/>
              <p:cNvGrpSpPr>
                <a:grpSpLocks/>
              </p:cNvGrpSpPr>
              <p:nvPr/>
            </p:nvGrpSpPr>
            <p:grpSpPr bwMode="auto">
              <a:xfrm>
                <a:off x="3023" y="3426"/>
                <a:ext cx="1055" cy="363"/>
                <a:chOff x="3023" y="3426"/>
                <a:chExt cx="1055" cy="363"/>
              </a:xfrm>
            </p:grpSpPr>
            <p:sp>
              <p:nvSpPr>
                <p:cNvPr id="8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518" y="3702"/>
                  <a:ext cx="56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Air Traffic Control</a:t>
                  </a:r>
                </a:p>
              </p:txBody>
            </p:sp>
            <p:pic>
              <p:nvPicPr>
                <p:cNvPr id="86" name="Picture 287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426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3" name="Group 291"/>
              <p:cNvGrpSpPr>
                <a:grpSpLocks/>
              </p:cNvGrpSpPr>
              <p:nvPr/>
            </p:nvGrpSpPr>
            <p:grpSpPr bwMode="auto">
              <a:xfrm>
                <a:off x="4112" y="2942"/>
                <a:ext cx="966" cy="306"/>
                <a:chOff x="4112" y="2942"/>
                <a:chExt cx="966" cy="306"/>
              </a:xfrm>
            </p:grpSpPr>
            <p:sp>
              <p:nvSpPr>
                <p:cNvPr id="8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112" y="2972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Typhoon</a:t>
                  </a:r>
                </a:p>
              </p:txBody>
            </p:sp>
            <p:pic>
              <p:nvPicPr>
                <p:cNvPr id="84" name="Picture 290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2942"/>
                  <a:ext cx="662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4" name="Group 294"/>
              <p:cNvGrpSpPr>
                <a:grpSpLocks/>
              </p:cNvGrpSpPr>
              <p:nvPr/>
            </p:nvGrpSpPr>
            <p:grpSpPr bwMode="auto">
              <a:xfrm>
                <a:off x="4092" y="2640"/>
                <a:ext cx="981" cy="294"/>
                <a:chOff x="4092" y="2640"/>
                <a:chExt cx="981" cy="294"/>
              </a:xfrm>
            </p:grpSpPr>
            <p:sp>
              <p:nvSpPr>
                <p:cNvPr id="8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92" y="2662"/>
                  <a:ext cx="24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Tornado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GR4</a:t>
                  </a:r>
                </a:p>
              </p:txBody>
            </p:sp>
            <p:pic>
              <p:nvPicPr>
                <p:cNvPr id="82" name="Picture 293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6" y="2640"/>
                  <a:ext cx="697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5" name="Group 297"/>
              <p:cNvGrpSpPr>
                <a:grpSpLocks/>
              </p:cNvGrpSpPr>
              <p:nvPr/>
            </p:nvGrpSpPr>
            <p:grpSpPr bwMode="auto">
              <a:xfrm>
                <a:off x="3552" y="2637"/>
                <a:ext cx="557" cy="337"/>
                <a:chOff x="3552" y="2637"/>
                <a:chExt cx="557" cy="337"/>
              </a:xfrm>
            </p:grpSpPr>
            <p:pic>
              <p:nvPicPr>
                <p:cNvPr id="79" name="Picture 296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2637"/>
                  <a:ext cx="432" cy="3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889" y="2836"/>
                  <a:ext cx="220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Harrier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GR7/9</a:t>
                  </a:r>
                </a:p>
              </p:txBody>
            </p:sp>
          </p:grpSp>
          <p:grpSp>
            <p:nvGrpSpPr>
              <p:cNvPr id="76" name="Group 302"/>
              <p:cNvGrpSpPr>
                <a:grpSpLocks/>
              </p:cNvGrpSpPr>
              <p:nvPr/>
            </p:nvGrpSpPr>
            <p:grpSpPr bwMode="auto">
              <a:xfrm>
                <a:off x="3598" y="3114"/>
                <a:ext cx="1215" cy="340"/>
                <a:chOff x="3598" y="3114"/>
                <a:chExt cx="1215" cy="340"/>
              </a:xfrm>
            </p:grpSpPr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392" y="3312"/>
                  <a:ext cx="421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Nimrod MRA4</a:t>
                  </a:r>
                </a:p>
              </p:txBody>
            </p:sp>
            <p:pic>
              <p:nvPicPr>
                <p:cNvPr id="78" name="Picture 301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" y="3114"/>
                  <a:ext cx="766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09" name="Group 108"/>
          <p:cNvGrpSpPr/>
          <p:nvPr/>
        </p:nvGrpSpPr>
        <p:grpSpPr>
          <a:xfrm>
            <a:off x="4038600" y="1143000"/>
            <a:ext cx="4191000" cy="2590800"/>
            <a:chOff x="4038600" y="1143000"/>
            <a:chExt cx="4191000" cy="2590800"/>
          </a:xfrm>
        </p:grpSpPr>
        <p:sp>
          <p:nvSpPr>
            <p:cNvPr id="21" name="Rectangle 137"/>
            <p:cNvSpPr>
              <a:spLocks noChangeArrowheads="1"/>
            </p:cNvSpPr>
            <p:nvPr/>
          </p:nvSpPr>
          <p:spPr bwMode="auto">
            <a:xfrm>
              <a:off x="4038600" y="1295400"/>
              <a:ext cx="41910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22" name="Rectangle 138"/>
            <p:cNvSpPr>
              <a:spLocks noChangeArrowheads="1"/>
            </p:cNvSpPr>
            <p:nvPr/>
          </p:nvSpPr>
          <p:spPr bwMode="auto">
            <a:xfrm>
              <a:off x="4038600" y="1143000"/>
              <a:ext cx="4191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Space Systems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186238" y="1447800"/>
              <a:ext cx="3919538" cy="2133599"/>
              <a:chOff x="4186238" y="1447800"/>
              <a:chExt cx="3919538" cy="2133599"/>
            </a:xfrm>
          </p:grpSpPr>
          <p:grpSp>
            <p:nvGrpSpPr>
              <p:cNvPr id="24" name="Group 249"/>
              <p:cNvGrpSpPr>
                <a:grpSpLocks/>
              </p:cNvGrpSpPr>
              <p:nvPr/>
            </p:nvGrpSpPr>
            <p:grpSpPr bwMode="auto">
              <a:xfrm>
                <a:off x="6781801" y="1447800"/>
                <a:ext cx="1244600" cy="804863"/>
                <a:chOff x="4272" y="912"/>
                <a:chExt cx="784" cy="507"/>
              </a:xfrm>
            </p:grpSpPr>
            <p:pic>
              <p:nvPicPr>
                <p:cNvPr id="43" name="Picture 12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" y="912"/>
                  <a:ext cx="355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656" y="912"/>
                  <a:ext cx="40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EVA / CSSS</a:t>
                  </a:r>
                </a:p>
              </p:txBody>
            </p:sp>
          </p:grpSp>
          <p:grpSp>
            <p:nvGrpSpPr>
              <p:cNvPr id="25" name="Group 244"/>
              <p:cNvGrpSpPr>
                <a:grpSpLocks/>
              </p:cNvGrpSpPr>
              <p:nvPr/>
            </p:nvGrpSpPr>
            <p:grpSpPr bwMode="auto">
              <a:xfrm>
                <a:off x="7540626" y="1676400"/>
                <a:ext cx="565150" cy="1890713"/>
                <a:chOff x="4750" y="1056"/>
                <a:chExt cx="356" cy="1191"/>
              </a:xfrm>
            </p:grpSpPr>
            <p:sp>
              <p:nvSpPr>
                <p:cNvPr id="41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869" y="1056"/>
                  <a:ext cx="235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Centaur</a:t>
                  </a:r>
                </a:p>
              </p:txBody>
            </p:sp>
            <p:pic>
              <p:nvPicPr>
                <p:cNvPr id="42" name="Picture 24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0" y="1134"/>
                  <a:ext cx="356" cy="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6" name="Group 247"/>
              <p:cNvGrpSpPr>
                <a:grpSpLocks/>
              </p:cNvGrpSpPr>
              <p:nvPr/>
            </p:nvGrpSpPr>
            <p:grpSpPr bwMode="auto">
              <a:xfrm>
                <a:off x="6186488" y="2286000"/>
                <a:ext cx="1290638" cy="457200"/>
                <a:chOff x="3897" y="1440"/>
                <a:chExt cx="813" cy="288"/>
              </a:xfrm>
            </p:grpSpPr>
            <p:sp>
              <p:nvSpPr>
                <p:cNvPr id="39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897" y="1486"/>
                  <a:ext cx="536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Space</a:t>
                  </a:r>
                  <a:br>
                    <a:rPr lang="en-GB" altLang="en-US" sz="900" b="0"/>
                  </a:br>
                  <a:r>
                    <a:rPr lang="en-GB" altLang="en-US" sz="900" b="0"/>
                    <a:t>Communications</a:t>
                  </a:r>
                </a:p>
              </p:txBody>
            </p:sp>
            <p:pic>
              <p:nvPicPr>
                <p:cNvPr id="40" name="Picture 24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2" y="1440"/>
                  <a:ext cx="2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52"/>
              <p:cNvGrpSpPr>
                <a:grpSpLocks/>
              </p:cNvGrpSpPr>
              <p:nvPr/>
            </p:nvGrpSpPr>
            <p:grpSpPr bwMode="auto">
              <a:xfrm>
                <a:off x="5867401" y="1676400"/>
                <a:ext cx="776288" cy="719138"/>
                <a:chOff x="3696" y="1056"/>
                <a:chExt cx="489" cy="453"/>
              </a:xfrm>
            </p:grpSpPr>
            <p:sp>
              <p:nvSpPr>
                <p:cNvPr id="37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696" y="1440"/>
                  <a:ext cx="20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COTS</a:t>
                  </a:r>
                </a:p>
              </p:txBody>
            </p:sp>
            <p:pic>
              <p:nvPicPr>
                <p:cNvPr id="38" name="Picture 251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056"/>
                  <a:ext cx="489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5209672" y="1447800"/>
                <a:ext cx="1114929" cy="841375"/>
                <a:chOff x="5209672" y="1447800"/>
                <a:chExt cx="1114929" cy="841375"/>
              </a:xfrm>
            </p:grpSpPr>
            <p:sp>
              <p:nvSpPr>
                <p:cNvPr id="35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765801" y="1447800"/>
                  <a:ext cx="558800" cy="1095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Operations</a:t>
                  </a:r>
                </a:p>
              </p:txBody>
            </p:sp>
            <p:pic>
              <p:nvPicPr>
                <p:cNvPr id="12293" name="Picture 5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9672" y="1457325"/>
                  <a:ext cx="505329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4186238" y="1447800"/>
                <a:ext cx="3281363" cy="2133599"/>
                <a:chOff x="4186238" y="1447800"/>
                <a:chExt cx="3281363" cy="2133599"/>
              </a:xfrm>
            </p:grpSpPr>
            <p:pic>
              <p:nvPicPr>
                <p:cNvPr id="34" name="Picture 263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97626" y="2759076"/>
                  <a:ext cx="1069975" cy="804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59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1447800"/>
                  <a:ext cx="904875" cy="776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53001" y="2362201"/>
                  <a:ext cx="381515" cy="3836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zh-CN" sz="900" b="0" dirty="0">
                      <a:ea typeface="宋体" charset="-122"/>
                    </a:rPr>
                    <a:t>Orion</a:t>
                  </a:r>
                  <a:endParaRPr lang="en-GB" altLang="en-US" sz="900" b="0" dirty="0"/>
                </a:p>
                <a:p>
                  <a:pPr>
                    <a:lnSpc>
                      <a:spcPct val="80000"/>
                    </a:lnSpc>
                  </a:pPr>
                  <a:endParaRPr lang="en-GB" altLang="en-US" sz="900" b="0" dirty="0"/>
                </a:p>
                <a:p>
                  <a:pPr>
                    <a:lnSpc>
                      <a:spcPct val="80000"/>
                    </a:lnSpc>
                    <a:spcBef>
                      <a:spcPts val="400"/>
                    </a:spcBef>
                  </a:pPr>
                  <a:r>
                    <a:rPr lang="en-GB" altLang="en-US" sz="900" b="0" dirty="0"/>
                    <a:t>SLS, HLS</a:t>
                  </a:r>
                </a:p>
              </p:txBody>
            </p:sp>
            <p:pic>
              <p:nvPicPr>
                <p:cNvPr id="33" name="Picture 261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2284413"/>
                  <a:ext cx="712788" cy="127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96" name="Picture 8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8962" y="2924728"/>
                  <a:ext cx="1152525" cy="656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8" name="Picture 10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5611" y="2578100"/>
                  <a:ext cx="802803" cy="71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457200" y="2590800"/>
            <a:ext cx="2820988" cy="1676400"/>
            <a:chOff x="457200" y="2590800"/>
            <a:chExt cx="2820988" cy="1676400"/>
          </a:xfrm>
        </p:grpSpPr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457200" y="2743200"/>
              <a:ext cx="2820988" cy="152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5" name="Rectangle 86"/>
            <p:cNvSpPr>
              <a:spLocks noChangeArrowheads="1"/>
            </p:cNvSpPr>
            <p:nvPr/>
          </p:nvSpPr>
          <p:spPr bwMode="auto">
            <a:xfrm>
              <a:off x="457200" y="2590800"/>
              <a:ext cx="2820988" cy="153988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Naval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09600" y="2895600"/>
              <a:ext cx="2516188" cy="1247942"/>
              <a:chOff x="609600" y="2895600"/>
              <a:chExt cx="2516188" cy="1247942"/>
            </a:xfrm>
          </p:grpSpPr>
          <p:grpSp>
            <p:nvGrpSpPr>
              <p:cNvPr id="97" name="Group 308"/>
              <p:cNvGrpSpPr>
                <a:grpSpLocks/>
              </p:cNvGrpSpPr>
              <p:nvPr/>
            </p:nvGrpSpPr>
            <p:grpSpPr bwMode="auto">
              <a:xfrm>
                <a:off x="1779588" y="2895600"/>
                <a:ext cx="1346200" cy="576263"/>
                <a:chOff x="1121" y="1824"/>
                <a:chExt cx="848" cy="363"/>
              </a:xfrm>
            </p:grpSpPr>
            <p:sp>
              <p:nvSpPr>
                <p:cNvPr id="107" name="Text 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121" y="1824"/>
                  <a:ext cx="348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Astute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Submarine</a:t>
                  </a:r>
                </a:p>
              </p:txBody>
            </p:sp>
            <p:pic>
              <p:nvPicPr>
                <p:cNvPr id="108" name="Picture 307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5" y="1824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8" name="Group 311"/>
              <p:cNvGrpSpPr>
                <a:grpSpLocks/>
              </p:cNvGrpSpPr>
              <p:nvPr/>
            </p:nvGrpSpPr>
            <p:grpSpPr bwMode="auto">
              <a:xfrm>
                <a:off x="609600" y="2895600"/>
                <a:ext cx="1162050" cy="712788"/>
                <a:chOff x="384" y="1824"/>
                <a:chExt cx="732" cy="449"/>
              </a:xfrm>
            </p:grpSpPr>
            <p:sp>
              <p:nvSpPr>
                <p:cNvPr id="10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4" y="2186"/>
                  <a:ext cx="296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CVF / QEC</a:t>
                  </a:r>
                </a:p>
              </p:txBody>
            </p:sp>
            <p:pic>
              <p:nvPicPr>
                <p:cNvPr id="106" name="Picture 310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1824"/>
                  <a:ext cx="731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0" name="Group 318"/>
              <p:cNvGrpSpPr>
                <a:grpSpLocks/>
              </p:cNvGrpSpPr>
              <p:nvPr/>
            </p:nvGrpSpPr>
            <p:grpSpPr bwMode="auto">
              <a:xfrm>
                <a:off x="611188" y="3609975"/>
                <a:ext cx="1308100" cy="533400"/>
                <a:chOff x="385" y="2274"/>
                <a:chExt cx="824" cy="336"/>
              </a:xfrm>
            </p:grpSpPr>
            <p:sp>
              <p:nvSpPr>
                <p:cNvPr id="1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77" y="2277"/>
                  <a:ext cx="232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Type 45</a:t>
                  </a:r>
                </a:p>
              </p:txBody>
            </p:sp>
            <p:pic>
              <p:nvPicPr>
                <p:cNvPr id="102" name="Picture 317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2274"/>
                  <a:ext cx="582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0" name="Group 109"/>
              <p:cNvGrpSpPr/>
              <p:nvPr/>
            </p:nvGrpSpPr>
            <p:grpSpPr>
              <a:xfrm>
                <a:off x="1830388" y="3553325"/>
                <a:ext cx="1295400" cy="590217"/>
                <a:chOff x="1830388" y="3553325"/>
                <a:chExt cx="1295400" cy="590217"/>
              </a:xfrm>
            </p:grpSpPr>
            <p:sp>
              <p:nvSpPr>
                <p:cNvPr id="1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30388" y="3795713"/>
                  <a:ext cx="350838" cy="331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CVN77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CVNX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CVN-21</a:t>
                  </a:r>
                </a:p>
              </p:txBody>
            </p:sp>
            <p:pic>
              <p:nvPicPr>
                <p:cNvPr id="12299" name="Picture 11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0462" y="3553325"/>
                  <a:ext cx="885326" cy="590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0725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 and Use Cases	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Cradle can be applied in any project that manages inter-related sets of information</a:t>
            </a:r>
          </a:p>
          <a:p>
            <a:pPr>
              <a:spcBef>
                <a:spcPts val="1800"/>
              </a:spcBef>
            </a:pPr>
            <a:r>
              <a:rPr lang="en-GB" dirty="0"/>
              <a:t>Key benefits of Cradle are:</a:t>
            </a:r>
          </a:p>
          <a:p>
            <a:pPr lvl="1"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Single </a:t>
            </a:r>
            <a:r>
              <a:rPr lang="en-GB" dirty="0"/>
              <a:t>point of truth</a:t>
            </a:r>
          </a:p>
          <a:p>
            <a:pPr lvl="1"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Track</a:t>
            </a:r>
            <a:r>
              <a:rPr lang="en-GB" dirty="0"/>
              <a:t> creation and </a:t>
            </a:r>
            <a:r>
              <a:rPr lang="en-GB" i="1" dirty="0">
                <a:solidFill>
                  <a:srgbClr val="E60A0A"/>
                </a:solidFill>
              </a:rPr>
              <a:t>evolution</a:t>
            </a:r>
            <a:r>
              <a:rPr lang="en-GB" dirty="0"/>
              <a:t> of (changes to) every </a:t>
            </a:r>
            <a:r>
              <a:rPr lang="en-GB" i="1" dirty="0">
                <a:solidFill>
                  <a:srgbClr val="E60A0A"/>
                </a:solidFill>
              </a:rPr>
              <a:t>item</a:t>
            </a:r>
            <a:r>
              <a:rPr lang="en-GB" dirty="0"/>
              <a:t> of information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Control </a:t>
            </a:r>
            <a:r>
              <a:rPr lang="en-GB" i="1" dirty="0">
                <a:solidFill>
                  <a:srgbClr val="E60A0A"/>
                </a:solidFill>
              </a:rPr>
              <a:t>access</a:t>
            </a:r>
            <a:r>
              <a:rPr lang="en-GB" dirty="0"/>
              <a:t> to information at item, attribute and link levels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Supports </a:t>
            </a:r>
            <a:r>
              <a:rPr lang="en-GB" i="1" dirty="0">
                <a:solidFill>
                  <a:srgbClr val="E60A0A"/>
                </a:solidFill>
              </a:rPr>
              <a:t>all</a:t>
            </a:r>
            <a:r>
              <a:rPr lang="en-GB" dirty="0"/>
              <a:t> project activities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Link all project activities in an </a:t>
            </a:r>
            <a:r>
              <a:rPr lang="en-GB" i="1" dirty="0">
                <a:solidFill>
                  <a:srgbClr val="E60A0A"/>
                </a:solidFill>
              </a:rPr>
              <a:t>integrated</a:t>
            </a:r>
            <a:r>
              <a:rPr lang="en-GB" dirty="0"/>
              <a:t> database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Provide </a:t>
            </a:r>
            <a:r>
              <a:rPr lang="en-GB" i="1" dirty="0">
                <a:solidFill>
                  <a:srgbClr val="E60A0A"/>
                </a:solidFill>
              </a:rPr>
              <a:t>traceability</a:t>
            </a:r>
            <a:r>
              <a:rPr lang="en-GB" dirty="0"/>
              <a:t> / </a:t>
            </a:r>
            <a:r>
              <a:rPr lang="en-GB" i="1" dirty="0">
                <a:solidFill>
                  <a:srgbClr val="E60A0A"/>
                </a:solidFill>
              </a:rPr>
              <a:t>coverage</a:t>
            </a:r>
            <a:r>
              <a:rPr lang="en-GB" dirty="0"/>
              <a:t> across the </a:t>
            </a:r>
            <a:r>
              <a:rPr lang="en-GB" i="1" dirty="0">
                <a:solidFill>
                  <a:srgbClr val="E60A0A"/>
                </a:solidFill>
              </a:rPr>
              <a:t>entire</a:t>
            </a:r>
            <a:r>
              <a:rPr lang="en-GB" dirty="0"/>
              <a:t> project lifecycle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Guarantee </a:t>
            </a:r>
            <a:r>
              <a:rPr lang="en-GB" i="1" dirty="0">
                <a:solidFill>
                  <a:srgbClr val="E60A0A"/>
                </a:solidFill>
              </a:rPr>
              <a:t>consistency</a:t>
            </a:r>
            <a:r>
              <a:rPr lang="en-GB" dirty="0"/>
              <a:t> and </a:t>
            </a:r>
            <a:r>
              <a:rPr lang="en-GB" i="1" dirty="0">
                <a:solidFill>
                  <a:srgbClr val="E60A0A"/>
                </a:solidFill>
              </a:rPr>
              <a:t>completeness </a:t>
            </a:r>
            <a:r>
              <a:rPr lang="en-GB" dirty="0"/>
              <a:t>of all project documentation</a:t>
            </a:r>
          </a:p>
          <a:p>
            <a:pPr marL="0" lvl="1" indent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dirty="0"/>
              <a:t>Some example use cases follow…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59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89" y="1890712"/>
            <a:ext cx="236884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	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UK: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Founded:  </a:t>
            </a:r>
            <a:r>
              <a:rPr lang="en-GB" noProof="0" dirty="0">
                <a:solidFill>
                  <a:srgbClr val="1106E8"/>
                </a:solidFill>
              </a:rPr>
              <a:t>1987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Trading:     </a:t>
            </a:r>
            <a:r>
              <a:rPr lang="en-GB" dirty="0">
                <a:solidFill>
                  <a:srgbClr val="1106E8"/>
                </a:solidFill>
              </a:rPr>
              <a:t>35+ years</a:t>
            </a:r>
          </a:p>
          <a:p>
            <a:pPr lvl="1"/>
            <a:r>
              <a:rPr lang="en-GB" noProof="0" dirty="0"/>
              <a:t>Offices:      </a:t>
            </a:r>
            <a:r>
              <a:rPr lang="en-GB" noProof="0" dirty="0">
                <a:solidFill>
                  <a:srgbClr val="1106E8"/>
                </a:solidFill>
              </a:rPr>
              <a:t>Barrow-in-Furness</a:t>
            </a:r>
            <a:br>
              <a:rPr lang="en-GB" noProof="0" dirty="0"/>
            </a:br>
            <a:r>
              <a:rPr lang="en-GB" noProof="0" dirty="0"/>
              <a:t>	           </a:t>
            </a:r>
            <a:r>
              <a:rPr lang="en-GB" noProof="0" dirty="0">
                <a:solidFill>
                  <a:srgbClr val="1106E8"/>
                </a:solidFill>
              </a:rPr>
              <a:t>Alicante</a:t>
            </a:r>
            <a:r>
              <a:rPr lang="en-GB" noProof="0" dirty="0"/>
              <a:t>, Spain</a:t>
            </a:r>
          </a:p>
          <a:p>
            <a:pPr>
              <a:spcBef>
                <a:spcPts val="10000"/>
              </a:spcBef>
            </a:pPr>
            <a:r>
              <a:rPr lang="en-GB" noProof="0" dirty="0"/>
              <a:t>US: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Founded:  </a:t>
            </a:r>
            <a:r>
              <a:rPr lang="en-GB" noProof="0" dirty="0">
                <a:solidFill>
                  <a:srgbClr val="1106E8"/>
                </a:solidFill>
              </a:rPr>
              <a:t>1998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Trading:    </a:t>
            </a:r>
            <a:r>
              <a:rPr lang="en-GB">
                <a:solidFill>
                  <a:srgbClr val="1106E8"/>
                </a:solidFill>
              </a:rPr>
              <a:t>25+ </a:t>
            </a:r>
            <a:r>
              <a:rPr lang="en-GB" dirty="0">
                <a:solidFill>
                  <a:srgbClr val="1106E8"/>
                </a:solidFill>
              </a:rPr>
              <a:t>years</a:t>
            </a:r>
          </a:p>
          <a:p>
            <a:pPr lvl="1"/>
            <a:r>
              <a:rPr lang="en-GB" noProof="0" dirty="0"/>
              <a:t>Offices:     </a:t>
            </a:r>
            <a:r>
              <a:rPr lang="en-GB" noProof="0" dirty="0">
                <a:solidFill>
                  <a:srgbClr val="1106E8"/>
                </a:solidFill>
              </a:rPr>
              <a:t>Huntsville</a:t>
            </a:r>
            <a:r>
              <a:rPr lang="en-GB" noProof="0" dirty="0"/>
              <a:t>, AL</a:t>
            </a:r>
            <a:br>
              <a:rPr lang="en-GB" noProof="0" dirty="0"/>
            </a:br>
            <a:r>
              <a:rPr lang="en-GB" noProof="0" dirty="0"/>
              <a:t>	          </a:t>
            </a:r>
            <a:r>
              <a:rPr lang="en-GB" noProof="0" dirty="0">
                <a:solidFill>
                  <a:srgbClr val="1106E8"/>
                </a:solidFill>
              </a:rPr>
              <a:t>Houston</a:t>
            </a:r>
            <a:r>
              <a:rPr lang="en-GB" noProof="0" dirty="0"/>
              <a:t>, TX</a:t>
            </a:r>
          </a:p>
        </p:txBody>
      </p:sp>
      <p:pic>
        <p:nvPicPr>
          <p:cNvPr id="5" name="Picture 5" descr="UK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1204912"/>
            <a:ext cx="1876425" cy="2743200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45843" y="2576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pic>
        <p:nvPicPr>
          <p:cNvPr id="8" name="Picture 7" descr="USA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4024312"/>
            <a:ext cx="4419600" cy="1995488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1100" y="5243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83263" y="5527675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7487034" y="3248179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81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3962400" cy="3810000"/>
          </a:xfrm>
        </p:spPr>
        <p:txBody>
          <a:bodyPr>
            <a:normAutofit/>
          </a:bodyPr>
          <a:lstStyle/>
          <a:p>
            <a:pPr marL="288925" lvl="1" indent="-288925"/>
            <a:r>
              <a:rPr lang="en-GB" dirty="0"/>
              <a:t>Parse customer documents</a:t>
            </a:r>
          </a:p>
          <a:p>
            <a:pPr marL="288925" lvl="1" indent="-288925"/>
            <a:r>
              <a:rPr lang="en-GB" dirty="0"/>
              <a:t>Track changes through revisions</a:t>
            </a:r>
          </a:p>
          <a:p>
            <a:pPr marL="288925" lvl="1" indent="-288925"/>
            <a:r>
              <a:rPr lang="en-GB" dirty="0"/>
              <a:t>Build response and proof mechanisms</a:t>
            </a:r>
          </a:p>
          <a:p>
            <a:pPr marL="288925" lvl="1" indent="-288925"/>
            <a:r>
              <a:rPr lang="en-GB" dirty="0"/>
              <a:t>Design the solution and substantiate</a:t>
            </a:r>
            <a:br>
              <a:rPr lang="en-GB" dirty="0"/>
            </a:br>
            <a:r>
              <a:rPr lang="en-GB" dirty="0"/>
              <a:t>by links to the requirements</a:t>
            </a:r>
          </a:p>
          <a:p>
            <a:pPr marL="288925" lvl="1" indent="-288925"/>
            <a:r>
              <a:rPr lang="en-GB" dirty="0"/>
              <a:t>Run test cases to prove design</a:t>
            </a:r>
          </a:p>
          <a:p>
            <a:pPr marL="288925" lvl="1" indent="-288925"/>
            <a:r>
              <a:rPr lang="en-GB" dirty="0"/>
              <a:t>Satisfy requirements</a:t>
            </a:r>
          </a:p>
          <a:p>
            <a:pPr marL="288925" lvl="1" indent="-288925"/>
            <a:r>
              <a:rPr lang="en-GB" dirty="0"/>
              <a:t>Complete UATs</a:t>
            </a:r>
          </a:p>
          <a:p>
            <a:pPr marL="288925" lvl="1" indent="-288925"/>
            <a:r>
              <a:rPr lang="en-GB" dirty="0"/>
              <a:t>Testing can be fully supported with test plans, test runs and multiple sets of results for each 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Build and Release a Product or System	5.1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555240"/>
            <a:ext cx="146304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User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830320"/>
            <a:ext cx="146304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System</a:t>
            </a:r>
            <a:br>
              <a:rPr lang="en-GB" sz="1600" dirty="0">
                <a:solidFill>
                  <a:srgbClr val="1106E8"/>
                </a:solidFill>
              </a:rPr>
            </a:br>
            <a:r>
              <a:rPr lang="en-GB" sz="1600" dirty="0">
                <a:solidFill>
                  <a:srgbClr val="1106E8"/>
                </a:solidFill>
              </a:rPr>
              <a:t>Requirements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146304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Design</a:t>
            </a:r>
            <a:br>
              <a:rPr lang="en-GB" sz="1600" dirty="0">
                <a:solidFill>
                  <a:srgbClr val="1106E8"/>
                </a:solidFill>
              </a:rPr>
            </a:br>
            <a:r>
              <a:rPr lang="en-GB" sz="1600" dirty="0">
                <a:solidFill>
                  <a:srgbClr val="1106E8"/>
                </a:solidFill>
              </a:rPr>
              <a:t>(SBS / MBSE)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Test Cases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1188720" y="308864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1188720" y="436372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1920240" y="537210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1280160"/>
            <a:ext cx="146304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Customer</a:t>
            </a:r>
            <a:br>
              <a:rPr lang="en-GB" sz="1600" dirty="0">
                <a:solidFill>
                  <a:srgbClr val="1106E8"/>
                </a:solidFill>
              </a:rPr>
            </a:br>
            <a:r>
              <a:rPr lang="en-GB" sz="1600" dirty="0">
                <a:solidFill>
                  <a:srgbClr val="1106E8"/>
                </a:solidFill>
              </a:rPr>
              <a:t>Needs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128016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Acceptance Criteria</a:t>
            </a:r>
          </a:p>
        </p:txBody>
      </p:sp>
      <p:cxnSp>
        <p:nvCxnSpPr>
          <p:cNvPr id="15" name="Straight Arrow Connector 14"/>
          <p:cNvCxnSpPr>
            <a:stCxn id="13" idx="2"/>
            <a:endCxn id="6" idx="0"/>
          </p:cNvCxnSpPr>
          <p:nvPr/>
        </p:nvCxnSpPr>
        <p:spPr>
          <a:xfrm>
            <a:off x="1188720" y="181356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743200" y="255524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Validations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43200" y="383032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Verifications</a:t>
            </a:r>
          </a:p>
        </p:txBody>
      </p:sp>
      <p:cxnSp>
        <p:nvCxnSpPr>
          <p:cNvPr id="41" name="Straight Arrow Connector 40"/>
          <p:cNvCxnSpPr>
            <a:stCxn id="13" idx="3"/>
            <a:endCxn id="14" idx="1"/>
          </p:cNvCxnSpPr>
          <p:nvPr/>
        </p:nvCxnSpPr>
        <p:spPr>
          <a:xfrm>
            <a:off x="1920240" y="154686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35" idx="1"/>
          </p:cNvCxnSpPr>
          <p:nvPr/>
        </p:nvCxnSpPr>
        <p:spPr>
          <a:xfrm>
            <a:off x="1920240" y="282194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  <a:endCxn id="36" idx="1"/>
          </p:cNvCxnSpPr>
          <p:nvPr/>
        </p:nvCxnSpPr>
        <p:spPr>
          <a:xfrm>
            <a:off x="1920240" y="409702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21982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Test Results</a:t>
            </a:r>
          </a:p>
        </p:txBody>
      </p:sp>
      <p:cxnSp>
        <p:nvCxnSpPr>
          <p:cNvPr id="51" name="Straight Arrow Connector 50"/>
          <p:cNvCxnSpPr>
            <a:stCxn id="9" idx="3"/>
            <a:endCxn id="50" idx="1"/>
          </p:cNvCxnSpPr>
          <p:nvPr/>
        </p:nvCxnSpPr>
        <p:spPr>
          <a:xfrm>
            <a:off x="4206240" y="5372100"/>
            <a:ext cx="815742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533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Multi-Level System Design	5.2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Cradle manages requirements, designs (MBSE models / SBSs) and test cases</a:t>
            </a:r>
          </a:p>
          <a:p>
            <a:pPr lvl="1">
              <a:spcAft>
                <a:spcPts val="0"/>
              </a:spcAft>
            </a:pPr>
            <a:r>
              <a:rPr lang="en-GB" dirty="0"/>
              <a:t>At multiple levels</a:t>
            </a:r>
          </a:p>
          <a:p>
            <a:pPr lvl="1">
              <a:spcAft>
                <a:spcPts val="0"/>
              </a:spcAft>
            </a:pPr>
            <a:r>
              <a:rPr lang="en-GB" dirty="0"/>
              <a:t>All interlinked</a:t>
            </a:r>
          </a:p>
          <a:p>
            <a:pPr marL="0" lvl="1" indent="0">
              <a:buNone/>
            </a:pPr>
            <a:r>
              <a:rPr lang="en-GB" dirty="0"/>
              <a:t>Publish multi-level traceability (e.g. subsystem design to plant requirements)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2565270"/>
            <a:ext cx="7239000" cy="3530730"/>
            <a:chOff x="457200" y="2565270"/>
            <a:chExt cx="7239000" cy="3530730"/>
          </a:xfrm>
        </p:grpSpPr>
        <p:grpSp>
          <p:nvGrpSpPr>
            <p:cNvPr id="77" name="Group 76"/>
            <p:cNvGrpSpPr/>
            <p:nvPr/>
          </p:nvGrpSpPr>
          <p:grpSpPr>
            <a:xfrm>
              <a:off x="457200" y="2565270"/>
              <a:ext cx="7239000" cy="1092330"/>
              <a:chOff x="914400" y="2489070"/>
              <a:chExt cx="7239000" cy="109233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GB" sz="1400" dirty="0">
                    <a:solidFill>
                      <a:schemeClr val="tx1"/>
                    </a:solidFill>
                  </a:rPr>
                  <a:t>Plant / System-of-Systems Level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68" name="Straight Arrow Connector 67"/>
              <p:cNvCxnSpPr>
                <a:stCxn id="4" idx="3"/>
                <a:endCxn id="53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3" idx="3"/>
                <a:endCxn id="54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54" idx="3"/>
                <a:endCxn id="55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457200" y="3784470"/>
              <a:ext cx="7239000" cy="1092330"/>
              <a:chOff x="914400" y="2489070"/>
              <a:chExt cx="7239000" cy="109233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GB" sz="1400" dirty="0">
                    <a:solidFill>
                      <a:schemeClr val="tx1"/>
                    </a:solidFill>
                  </a:rPr>
                  <a:t>System Level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84" name="Straight Arrow Connector 83"/>
              <p:cNvCxnSpPr>
                <a:stCxn id="80" idx="3"/>
                <a:endCxn id="81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81" idx="3"/>
                <a:endCxn id="82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82" idx="3"/>
                <a:endCxn id="83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457200" y="5003670"/>
              <a:ext cx="7239000" cy="1092330"/>
              <a:chOff x="914400" y="2489070"/>
              <a:chExt cx="7239000" cy="109233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GB" sz="1400" dirty="0">
                    <a:solidFill>
                      <a:schemeClr val="tx1"/>
                    </a:solidFill>
                  </a:rPr>
                  <a:t>Subsystem Level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93" name="Straight Arrow Connector 92"/>
              <p:cNvCxnSpPr>
                <a:stCxn id="89" idx="3"/>
                <a:endCxn id="90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0" idx="3"/>
                <a:endCxn id="91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91" idx="3"/>
                <a:endCxn id="92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Arrow Connector 95"/>
            <p:cNvCxnSpPr>
              <a:stCxn id="54" idx="2"/>
              <a:endCxn id="81" idx="0"/>
            </p:cNvCxnSpPr>
            <p:nvPr/>
          </p:nvCxnSpPr>
          <p:spPr>
            <a:xfrm flipH="1">
              <a:off x="3314700" y="34920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2" idx="2"/>
            </p:cNvCxnSpPr>
            <p:nvPr/>
          </p:nvCxnSpPr>
          <p:spPr>
            <a:xfrm flipH="1">
              <a:off x="3314700" y="47112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4" idx="2"/>
              <a:endCxn id="80" idx="0"/>
            </p:cNvCxnSpPr>
            <p:nvPr/>
          </p:nvCxnSpPr>
          <p:spPr>
            <a:xfrm>
              <a:off x="1333500" y="34920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0" idx="2"/>
              <a:endCxn id="89" idx="0"/>
            </p:cNvCxnSpPr>
            <p:nvPr/>
          </p:nvCxnSpPr>
          <p:spPr>
            <a:xfrm>
              <a:off x="1333500" y="47112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6473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5AB6CE7B-055D-811B-2B46-6469A4FA77E0}"/>
              </a:ext>
            </a:extLst>
          </p:cNvPr>
          <p:cNvSpPr/>
          <p:nvPr/>
        </p:nvSpPr>
        <p:spPr>
          <a:xfrm>
            <a:off x="457200" y="1219200"/>
            <a:ext cx="38862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dirty="0">
                <a:solidFill>
                  <a:schemeClr val="tx1"/>
                </a:solidFill>
              </a:rPr>
              <a:t>Directorates / Projects / Departments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76648-B103-61FC-A563-2295B3B5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Manage Corporate, Service or Project Risks	5.3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98A6-89A3-7242-FC7A-02CE6F101D7C}"/>
              </a:ext>
            </a:extLst>
          </p:cNvPr>
          <p:cNvSpPr/>
          <p:nvPr/>
        </p:nvSpPr>
        <p:spPr>
          <a:xfrm>
            <a:off x="552079" y="3276600"/>
            <a:ext cx="1249572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Mitigations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5BAB65-09E9-953F-85B9-E6B5B22877EC}"/>
              </a:ext>
            </a:extLst>
          </p:cNvPr>
          <p:cNvSpPr/>
          <p:nvPr/>
        </p:nvSpPr>
        <p:spPr>
          <a:xfrm>
            <a:off x="757766" y="2476156"/>
            <a:ext cx="838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Risks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100718-6C08-A23F-C7BA-C98B41A6E3EB}"/>
              </a:ext>
            </a:extLst>
          </p:cNvPr>
          <p:cNvSpPr/>
          <p:nvPr/>
        </p:nvSpPr>
        <p:spPr>
          <a:xfrm>
            <a:off x="2872903" y="2819400"/>
            <a:ext cx="838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106E8"/>
                </a:solidFill>
              </a:rPr>
              <a:t>SBS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7CC961-58CE-9A4E-1550-B616EA4343BA}"/>
              </a:ext>
            </a:extLst>
          </p:cNvPr>
          <p:cNvSpPr/>
          <p:nvPr/>
        </p:nvSpPr>
        <p:spPr>
          <a:xfrm>
            <a:off x="2872903" y="2065014"/>
            <a:ext cx="125518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106E8"/>
                </a:solidFill>
              </a:rPr>
              <a:t>Requirements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2A426B-8746-CD60-6E30-069DB0AABCB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1176865" y="2857156"/>
            <a:ext cx="1" cy="419444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CDEFD65-FEC0-431A-67F1-3A633A46E8F0}"/>
              </a:ext>
            </a:extLst>
          </p:cNvPr>
          <p:cNvSpPr/>
          <p:nvPr/>
        </p:nvSpPr>
        <p:spPr>
          <a:xfrm>
            <a:off x="651194" y="1670103"/>
            <a:ext cx="1051343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Hazards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187171-E67C-0925-06B1-6CE552194832}"/>
              </a:ext>
            </a:extLst>
          </p:cNvPr>
          <p:cNvCxnSpPr>
            <a:cxnSpLocks/>
            <a:stCxn id="37" idx="2"/>
            <a:endCxn id="18" idx="0"/>
          </p:cNvCxnSpPr>
          <p:nvPr/>
        </p:nvCxnSpPr>
        <p:spPr>
          <a:xfrm>
            <a:off x="1176866" y="2051103"/>
            <a:ext cx="0" cy="425053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FC110DD-0AE4-74B6-0CF3-522345EB8CA8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>
            <a:off x="1595966" y="2666656"/>
            <a:ext cx="1276937" cy="343244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79292D68-F98B-5CF8-F8C6-30B48D21414D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1595966" y="2255514"/>
            <a:ext cx="1276937" cy="411142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AE6771A-605B-1CEC-7908-CBB0D14FAA25}"/>
              </a:ext>
            </a:extLst>
          </p:cNvPr>
          <p:cNvCxnSpPr>
            <a:cxnSpLocks/>
            <a:stCxn id="18" idx="3"/>
            <a:endCxn id="75" idx="1"/>
          </p:cNvCxnSpPr>
          <p:nvPr/>
        </p:nvCxnSpPr>
        <p:spPr>
          <a:xfrm>
            <a:off x="1595966" y="2666656"/>
            <a:ext cx="1276937" cy="808058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2D8CB0F7-95CD-E833-FB71-577A3820DCA2}"/>
              </a:ext>
            </a:extLst>
          </p:cNvPr>
          <p:cNvSpPr txBox="1">
            <a:spLocks/>
          </p:cNvSpPr>
          <p:nvPr/>
        </p:nvSpPr>
        <p:spPr>
          <a:xfrm>
            <a:off x="4724400" y="1143000"/>
            <a:ext cx="3962400" cy="49968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/>
            <a:r>
              <a:rPr lang="en-GB" dirty="0"/>
              <a:t>Organise by project, department …</a:t>
            </a:r>
          </a:p>
          <a:p>
            <a:pPr marL="288925" lvl="1" indent="-288925"/>
            <a:r>
              <a:rPr lang="en-GB" dirty="0"/>
              <a:t>Any number of hazards, link to risks</a:t>
            </a:r>
          </a:p>
          <a:p>
            <a:pPr marL="288925" lvl="1" indent="-288925"/>
            <a:r>
              <a:rPr lang="en-GB" dirty="0"/>
              <a:t>Risks have user-defined attributes, values (£, time, injuries, emissions</a:t>
            </a:r>
            <a:br>
              <a:rPr lang="en-GB" dirty="0"/>
            </a:br>
            <a:r>
              <a:rPr lang="en-GB" dirty="0"/>
              <a:t>etc) and RAMs (inheritable)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288925" lvl="1" indent="-288925"/>
            <a:r>
              <a:rPr lang="en-GB" dirty="0"/>
              <a:t>Risks in registers and hierarchical</a:t>
            </a:r>
          </a:p>
          <a:p>
            <a:pPr marL="288925" lvl="1" indent="-288925"/>
            <a:r>
              <a:rPr lang="en-GB" dirty="0"/>
              <a:t>Mitigations defined in-risk or linked</a:t>
            </a:r>
          </a:p>
          <a:p>
            <a:pPr marL="288925" lvl="1" indent="-288925"/>
            <a:r>
              <a:rPr lang="en-GB" dirty="0"/>
              <a:t>Risks linked to project details, such as requirements, project plans, SBS, OBS and service delivery components</a:t>
            </a:r>
          </a:p>
          <a:p>
            <a:pPr marL="288925" lvl="1" indent="-288925"/>
            <a:r>
              <a:rPr lang="en-GB" dirty="0"/>
              <a:t>Results as calculations, metrics, KPI dashboards, graphs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FBFDF3-5651-B1FB-D7AF-AEFCF299A167}"/>
              </a:ext>
            </a:extLst>
          </p:cNvPr>
          <p:cNvSpPr/>
          <p:nvPr/>
        </p:nvSpPr>
        <p:spPr>
          <a:xfrm>
            <a:off x="2872903" y="3284214"/>
            <a:ext cx="127981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GB" sz="1400" dirty="0">
                <a:solidFill>
                  <a:srgbClr val="1106E8"/>
                </a:solidFill>
              </a:rPr>
              <a:t>Service Components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1A363D-6AA6-3578-6E15-C7A9E19C728B}"/>
              </a:ext>
            </a:extLst>
          </p:cNvPr>
          <p:cNvSpPr/>
          <p:nvPr/>
        </p:nvSpPr>
        <p:spPr>
          <a:xfrm>
            <a:off x="2885754" y="1600200"/>
            <a:ext cx="125518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106E8"/>
                </a:solidFill>
              </a:rPr>
              <a:t>Project Plans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D580E1FE-A611-7B75-81C8-57798259B869}"/>
              </a:ext>
            </a:extLst>
          </p:cNvPr>
          <p:cNvCxnSpPr>
            <a:cxnSpLocks/>
            <a:stCxn id="18" idx="3"/>
            <a:endCxn id="77" idx="1"/>
          </p:cNvCxnSpPr>
          <p:nvPr/>
        </p:nvCxnSpPr>
        <p:spPr>
          <a:xfrm flipV="1">
            <a:off x="1595966" y="1790700"/>
            <a:ext cx="1289788" cy="875956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8FD6F80-C331-F36E-810F-2F9C63AC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06" y="2784808"/>
            <a:ext cx="3427987" cy="10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DDB3716E-3D11-2627-02B8-DC62BE814077}"/>
              </a:ext>
            </a:extLst>
          </p:cNvPr>
          <p:cNvGrpSpPr/>
          <p:nvPr/>
        </p:nvGrpSpPr>
        <p:grpSpPr>
          <a:xfrm>
            <a:off x="525575" y="3893814"/>
            <a:ext cx="3627140" cy="2354586"/>
            <a:chOff x="914401" y="3962400"/>
            <a:chExt cx="2962831" cy="192334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4210738-FBFA-F338-49F9-CE46A397F039}"/>
                </a:ext>
              </a:extLst>
            </p:cNvPr>
            <p:cNvSpPr/>
            <p:nvPr/>
          </p:nvSpPr>
          <p:spPr>
            <a:xfrm>
              <a:off x="2190940" y="3962400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Risks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AA241A7-25D3-C4B8-33AC-831B9C90047D}"/>
                </a:ext>
              </a:extLst>
            </p:cNvPr>
            <p:cNvSpPr/>
            <p:nvPr/>
          </p:nvSpPr>
          <p:spPr>
            <a:xfrm>
              <a:off x="1091698" y="4387913"/>
              <a:ext cx="60281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Commercial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A3C5DDE-1BB0-2B00-89FB-0EFACE6DCB44}"/>
                </a:ext>
              </a:extLst>
            </p:cNvPr>
            <p:cNvSpPr/>
            <p:nvPr/>
          </p:nvSpPr>
          <p:spPr>
            <a:xfrm>
              <a:off x="2440469" y="4387913"/>
              <a:ext cx="531891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Functional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2D59691-279C-F0FB-4B47-4ADE01B1E3F7}"/>
                </a:ext>
              </a:extLst>
            </p:cNvPr>
            <p:cNvSpPr/>
            <p:nvPr/>
          </p:nvSpPr>
          <p:spPr>
            <a:xfrm>
              <a:off x="3097125" y="4387913"/>
              <a:ext cx="780107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Health &amp; Safety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35B15CA-3178-1679-0E78-85EE485C9228}"/>
                </a:ext>
              </a:extLst>
            </p:cNvPr>
            <p:cNvSpPr/>
            <p:nvPr/>
          </p:nvSpPr>
          <p:spPr>
            <a:xfrm>
              <a:off x="1819273" y="4387913"/>
              <a:ext cx="496432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External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3405B2-D2C4-FED4-77CF-64896C8C356C}"/>
                </a:ext>
              </a:extLst>
            </p:cNvPr>
            <p:cNvSpPr/>
            <p:nvPr/>
          </p:nvSpPr>
          <p:spPr>
            <a:xfrm>
              <a:off x="914401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169B84D-E417-8913-76AF-540813C3A5C1}"/>
                </a:ext>
              </a:extLst>
            </p:cNvPr>
            <p:cNvSpPr/>
            <p:nvPr/>
          </p:nvSpPr>
          <p:spPr>
            <a:xfrm>
              <a:off x="1446292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ADE9F21-ED44-1A46-28C5-E4D0535B1E5B}"/>
                </a:ext>
              </a:extLst>
            </p:cNvPr>
            <p:cNvSpPr/>
            <p:nvPr/>
          </p:nvSpPr>
          <p:spPr>
            <a:xfrm>
              <a:off x="1800886" y="509578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9CA1E3C-4EF4-E9B5-DBFF-4C09D949ABAE}"/>
                </a:ext>
              </a:extLst>
            </p:cNvPr>
            <p:cNvSpPr/>
            <p:nvPr/>
          </p:nvSpPr>
          <p:spPr>
            <a:xfrm>
              <a:off x="1800886" y="530000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B892950-B319-D027-DF74-30C6A1935702}"/>
                </a:ext>
              </a:extLst>
            </p:cNvPr>
            <p:cNvSpPr/>
            <p:nvPr/>
          </p:nvSpPr>
          <p:spPr>
            <a:xfrm>
              <a:off x="1800886" y="550422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E61A92D-CF29-F335-5F9C-370E0C6AC2F6}"/>
                </a:ext>
              </a:extLst>
            </p:cNvPr>
            <p:cNvSpPr/>
            <p:nvPr/>
          </p:nvSpPr>
          <p:spPr>
            <a:xfrm>
              <a:off x="1800886" y="570844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7810010-5786-C297-9E24-CE3EE2325895}"/>
                </a:ext>
              </a:extLst>
            </p:cNvPr>
            <p:cNvSpPr/>
            <p:nvPr/>
          </p:nvSpPr>
          <p:spPr>
            <a:xfrm>
              <a:off x="1268995" y="510038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4D0767E-353E-C8F0-FCAE-C0AFAEA41A3F}"/>
                </a:ext>
              </a:extLst>
            </p:cNvPr>
            <p:cNvSpPr/>
            <p:nvPr/>
          </p:nvSpPr>
          <p:spPr>
            <a:xfrm>
              <a:off x="1268995" y="530460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38E32D8-51CA-8A19-DA68-5DA7275F8356}"/>
                </a:ext>
              </a:extLst>
            </p:cNvPr>
            <p:cNvSpPr/>
            <p:nvPr/>
          </p:nvSpPr>
          <p:spPr>
            <a:xfrm>
              <a:off x="1268995" y="550882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cxnSp>
          <p:nvCxnSpPr>
            <p:cNvPr id="100" name="Elbow Connector 18">
              <a:extLst>
                <a:ext uri="{FF2B5EF4-FFF2-40B4-BE49-F238E27FC236}">
                  <a16:creationId xmlns:a16="http://schemas.microsoft.com/office/drawing/2014/main" id="{D8D57EE8-EA6A-BBF8-82A6-574C21D68AA5}"/>
                </a:ext>
              </a:extLst>
            </p:cNvPr>
            <p:cNvCxnSpPr>
              <a:stCxn id="86" idx="2"/>
              <a:endCxn id="87" idx="0"/>
            </p:cNvCxnSpPr>
            <p:nvPr/>
          </p:nvCxnSpPr>
          <p:spPr>
            <a:xfrm rot="5400000">
              <a:off x="1765427" y="3767373"/>
              <a:ext cx="248216" cy="992864"/>
            </a:xfrm>
            <a:prstGeom prst="bentConnector3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21">
              <a:extLst>
                <a:ext uri="{FF2B5EF4-FFF2-40B4-BE49-F238E27FC236}">
                  <a16:creationId xmlns:a16="http://schemas.microsoft.com/office/drawing/2014/main" id="{59748540-1F3A-094F-E96E-EDFF00C20D58}"/>
                </a:ext>
              </a:extLst>
            </p:cNvPr>
            <p:cNvCxnSpPr>
              <a:stCxn id="86" idx="2"/>
              <a:endCxn id="90" idx="0"/>
            </p:cNvCxnSpPr>
            <p:nvPr/>
          </p:nvCxnSpPr>
          <p:spPr>
            <a:xfrm rot="5400000">
              <a:off x="2102620" y="4104566"/>
              <a:ext cx="248216" cy="31847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22">
              <a:extLst>
                <a:ext uri="{FF2B5EF4-FFF2-40B4-BE49-F238E27FC236}">
                  <a16:creationId xmlns:a16="http://schemas.microsoft.com/office/drawing/2014/main" id="{B3931EC2-1237-51CA-936D-3723CCDFC103}"/>
                </a:ext>
              </a:extLst>
            </p:cNvPr>
            <p:cNvCxnSpPr>
              <a:stCxn id="86" idx="2"/>
              <a:endCxn id="88" idx="0"/>
            </p:cNvCxnSpPr>
            <p:nvPr/>
          </p:nvCxnSpPr>
          <p:spPr>
            <a:xfrm rot="16200000" flipH="1">
              <a:off x="2422083" y="4103581"/>
              <a:ext cx="248216" cy="32044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23">
              <a:extLst>
                <a:ext uri="{FF2B5EF4-FFF2-40B4-BE49-F238E27FC236}">
                  <a16:creationId xmlns:a16="http://schemas.microsoft.com/office/drawing/2014/main" id="{3DEA4D28-7A94-0211-42C3-5AB385023D81}"/>
                </a:ext>
              </a:extLst>
            </p:cNvPr>
            <p:cNvCxnSpPr>
              <a:stCxn id="86" idx="2"/>
              <a:endCxn id="89" idx="0"/>
            </p:cNvCxnSpPr>
            <p:nvPr/>
          </p:nvCxnSpPr>
          <p:spPr>
            <a:xfrm rot="16200000" flipH="1">
              <a:off x="2812464" y="3713199"/>
              <a:ext cx="248216" cy="110121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30">
              <a:extLst>
                <a:ext uri="{FF2B5EF4-FFF2-40B4-BE49-F238E27FC236}">
                  <a16:creationId xmlns:a16="http://schemas.microsoft.com/office/drawing/2014/main" id="{466BCDB9-D16F-87A1-FA71-485E3A0FF7BE}"/>
                </a:ext>
              </a:extLst>
            </p:cNvPr>
            <p:cNvCxnSpPr>
              <a:stCxn id="87" idx="2"/>
              <a:endCxn id="91" idx="0"/>
            </p:cNvCxnSpPr>
            <p:nvPr/>
          </p:nvCxnSpPr>
          <p:spPr>
            <a:xfrm rot="5400000">
              <a:off x="1127158" y="4547480"/>
              <a:ext cx="248216" cy="28367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31">
              <a:extLst>
                <a:ext uri="{FF2B5EF4-FFF2-40B4-BE49-F238E27FC236}">
                  <a16:creationId xmlns:a16="http://schemas.microsoft.com/office/drawing/2014/main" id="{0B04AB71-4B79-D3B7-7874-3251C017C818}"/>
                </a:ext>
              </a:extLst>
            </p:cNvPr>
            <p:cNvCxnSpPr>
              <a:stCxn id="87" idx="2"/>
              <a:endCxn id="92" idx="0"/>
            </p:cNvCxnSpPr>
            <p:nvPr/>
          </p:nvCxnSpPr>
          <p:spPr>
            <a:xfrm rot="16200000" flipH="1">
              <a:off x="1393103" y="4565210"/>
              <a:ext cx="248216" cy="24821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46">
              <a:extLst>
                <a:ext uri="{FF2B5EF4-FFF2-40B4-BE49-F238E27FC236}">
                  <a16:creationId xmlns:a16="http://schemas.microsoft.com/office/drawing/2014/main" id="{9993EA68-5040-F7AB-4C41-ADABAE433FA7}"/>
                </a:ext>
              </a:extLst>
            </p:cNvPr>
            <p:cNvCxnSpPr>
              <a:cxnSpLocks/>
              <a:stCxn id="91" idx="2"/>
              <a:endCxn id="97" idx="1"/>
            </p:cNvCxnSpPr>
            <p:nvPr/>
          </p:nvCxnSpPr>
          <p:spPr>
            <a:xfrm rot="16200000" flipH="1">
              <a:off x="1090056" y="5010094"/>
              <a:ext cx="19831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49">
              <a:extLst>
                <a:ext uri="{FF2B5EF4-FFF2-40B4-BE49-F238E27FC236}">
                  <a16:creationId xmlns:a16="http://schemas.microsoft.com/office/drawing/2014/main" id="{0B796AAB-DD41-D382-E319-CBA49C7FC4A4}"/>
                </a:ext>
              </a:extLst>
            </p:cNvPr>
            <p:cNvCxnSpPr>
              <a:stCxn id="91" idx="2"/>
              <a:endCxn id="98" idx="1"/>
            </p:cNvCxnSpPr>
            <p:nvPr/>
          </p:nvCxnSpPr>
          <p:spPr>
            <a:xfrm rot="16200000" flipH="1">
              <a:off x="987946" y="5112204"/>
              <a:ext cx="40253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52">
              <a:extLst>
                <a:ext uri="{FF2B5EF4-FFF2-40B4-BE49-F238E27FC236}">
                  <a16:creationId xmlns:a16="http://schemas.microsoft.com/office/drawing/2014/main" id="{6D71A46A-54FB-900E-13AE-3B13C7B073D1}"/>
                </a:ext>
              </a:extLst>
            </p:cNvPr>
            <p:cNvCxnSpPr>
              <a:stCxn id="91" idx="2"/>
              <a:endCxn id="99" idx="1"/>
            </p:cNvCxnSpPr>
            <p:nvPr/>
          </p:nvCxnSpPr>
          <p:spPr>
            <a:xfrm rot="16200000" flipH="1">
              <a:off x="885836" y="5214314"/>
              <a:ext cx="60675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55">
              <a:extLst>
                <a:ext uri="{FF2B5EF4-FFF2-40B4-BE49-F238E27FC236}">
                  <a16:creationId xmlns:a16="http://schemas.microsoft.com/office/drawing/2014/main" id="{113DB3FB-02BE-C675-264E-3F42664B65F0}"/>
                </a:ext>
              </a:extLst>
            </p:cNvPr>
            <p:cNvCxnSpPr>
              <a:stCxn id="92" idx="2"/>
              <a:endCxn id="93" idx="1"/>
            </p:cNvCxnSpPr>
            <p:nvPr/>
          </p:nvCxnSpPr>
          <p:spPr>
            <a:xfrm rot="16200000" flipH="1">
              <a:off x="1624245" y="5007796"/>
              <a:ext cx="19371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56">
              <a:extLst>
                <a:ext uri="{FF2B5EF4-FFF2-40B4-BE49-F238E27FC236}">
                  <a16:creationId xmlns:a16="http://schemas.microsoft.com/office/drawing/2014/main" id="{32054AC8-FA0A-3FAB-CD74-975B4D4EBC55}"/>
                </a:ext>
              </a:extLst>
            </p:cNvPr>
            <p:cNvCxnSpPr>
              <a:stCxn id="92" idx="2"/>
              <a:endCxn id="94" idx="1"/>
            </p:cNvCxnSpPr>
            <p:nvPr/>
          </p:nvCxnSpPr>
          <p:spPr>
            <a:xfrm rot="16200000" flipH="1">
              <a:off x="1522135" y="5109906"/>
              <a:ext cx="39793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57">
              <a:extLst>
                <a:ext uri="{FF2B5EF4-FFF2-40B4-BE49-F238E27FC236}">
                  <a16:creationId xmlns:a16="http://schemas.microsoft.com/office/drawing/2014/main" id="{11596F9B-C4AD-99B6-C219-FC45F3B98168}"/>
                </a:ext>
              </a:extLst>
            </p:cNvPr>
            <p:cNvCxnSpPr>
              <a:stCxn id="92" idx="2"/>
              <a:endCxn id="95" idx="1"/>
            </p:cNvCxnSpPr>
            <p:nvPr/>
          </p:nvCxnSpPr>
          <p:spPr>
            <a:xfrm rot="16200000" flipH="1">
              <a:off x="1420025" y="5212016"/>
              <a:ext cx="60215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64">
              <a:extLst>
                <a:ext uri="{FF2B5EF4-FFF2-40B4-BE49-F238E27FC236}">
                  <a16:creationId xmlns:a16="http://schemas.microsoft.com/office/drawing/2014/main" id="{A3A3C3BD-B736-62A3-2F52-A7FB66FF77DD}"/>
                </a:ext>
              </a:extLst>
            </p:cNvPr>
            <p:cNvCxnSpPr>
              <a:stCxn id="92" idx="2"/>
              <a:endCxn id="96" idx="1"/>
            </p:cNvCxnSpPr>
            <p:nvPr/>
          </p:nvCxnSpPr>
          <p:spPr>
            <a:xfrm rot="16200000" flipH="1">
              <a:off x="1317915" y="5314126"/>
              <a:ext cx="80637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3ADC228-3914-9EC6-7528-08F5F4EBA7BA}"/>
                </a:ext>
              </a:extLst>
            </p:cNvPr>
            <p:cNvSpPr/>
            <p:nvPr/>
          </p:nvSpPr>
          <p:spPr>
            <a:xfrm>
              <a:off x="2261859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A86287B-E9CA-C849-3911-DA2BB6B0BEAE}"/>
                </a:ext>
              </a:extLst>
            </p:cNvPr>
            <p:cNvSpPr/>
            <p:nvPr/>
          </p:nvSpPr>
          <p:spPr>
            <a:xfrm>
              <a:off x="2793750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3BCD684-D7B0-2875-825A-CC990E196D39}"/>
                </a:ext>
              </a:extLst>
            </p:cNvPr>
            <p:cNvSpPr/>
            <p:nvPr/>
          </p:nvSpPr>
          <p:spPr>
            <a:xfrm>
              <a:off x="3148344" y="509578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5042C2-C4DB-94AE-1878-DFE08D99A285}"/>
                </a:ext>
              </a:extLst>
            </p:cNvPr>
            <p:cNvSpPr/>
            <p:nvPr/>
          </p:nvSpPr>
          <p:spPr>
            <a:xfrm>
              <a:off x="3148344" y="5300009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A260A97-D1C8-6651-4F99-549AA721270C}"/>
                </a:ext>
              </a:extLst>
            </p:cNvPr>
            <p:cNvSpPr/>
            <p:nvPr/>
          </p:nvSpPr>
          <p:spPr>
            <a:xfrm>
              <a:off x="3148344" y="5504229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AFCE8C-4A92-A217-BF54-130B4C7AF27F}"/>
                </a:ext>
              </a:extLst>
            </p:cNvPr>
            <p:cNvSpPr/>
            <p:nvPr/>
          </p:nvSpPr>
          <p:spPr>
            <a:xfrm>
              <a:off x="2616453" y="510038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6B9162-FE8D-87BC-CDC3-427EEEF0BAFC}"/>
                </a:ext>
              </a:extLst>
            </p:cNvPr>
            <p:cNvSpPr/>
            <p:nvPr/>
          </p:nvSpPr>
          <p:spPr>
            <a:xfrm>
              <a:off x="2616453" y="530460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cxnSp>
          <p:nvCxnSpPr>
            <p:cNvPr id="120" name="Elbow Connector 76">
              <a:extLst>
                <a:ext uri="{FF2B5EF4-FFF2-40B4-BE49-F238E27FC236}">
                  <a16:creationId xmlns:a16="http://schemas.microsoft.com/office/drawing/2014/main" id="{8D2F8F1E-7AE5-97FF-5482-3AB28DB1AC69}"/>
                </a:ext>
              </a:extLst>
            </p:cNvPr>
            <p:cNvCxnSpPr>
              <a:stCxn id="88" idx="2"/>
              <a:endCxn id="113" idx="0"/>
            </p:cNvCxnSpPr>
            <p:nvPr/>
          </p:nvCxnSpPr>
          <p:spPr>
            <a:xfrm rot="5400000">
              <a:off x="2457542" y="4564553"/>
              <a:ext cx="248216" cy="24952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77">
              <a:extLst>
                <a:ext uri="{FF2B5EF4-FFF2-40B4-BE49-F238E27FC236}">
                  <a16:creationId xmlns:a16="http://schemas.microsoft.com/office/drawing/2014/main" id="{5F36B0DB-BF4A-EAB2-9EDD-7C95EC02A763}"/>
                </a:ext>
              </a:extLst>
            </p:cNvPr>
            <p:cNvCxnSpPr>
              <a:stCxn id="88" idx="2"/>
              <a:endCxn id="114" idx="0"/>
            </p:cNvCxnSpPr>
            <p:nvPr/>
          </p:nvCxnSpPr>
          <p:spPr>
            <a:xfrm rot="16200000" flipH="1">
              <a:off x="2723488" y="4548137"/>
              <a:ext cx="248216" cy="28236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Elbow Connector 78">
              <a:extLst>
                <a:ext uri="{FF2B5EF4-FFF2-40B4-BE49-F238E27FC236}">
                  <a16:creationId xmlns:a16="http://schemas.microsoft.com/office/drawing/2014/main" id="{94374E98-71CF-39C7-5509-AAEA63495F57}"/>
                </a:ext>
              </a:extLst>
            </p:cNvPr>
            <p:cNvCxnSpPr>
              <a:stCxn id="113" idx="2"/>
              <a:endCxn id="118" idx="1"/>
            </p:cNvCxnSpPr>
            <p:nvPr/>
          </p:nvCxnSpPr>
          <p:spPr>
            <a:xfrm rot="16200000" flipH="1">
              <a:off x="2437514" y="5010094"/>
              <a:ext cx="19831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79">
              <a:extLst>
                <a:ext uri="{FF2B5EF4-FFF2-40B4-BE49-F238E27FC236}">
                  <a16:creationId xmlns:a16="http://schemas.microsoft.com/office/drawing/2014/main" id="{84F166FF-54B2-2F49-367C-C45C1911D067}"/>
                </a:ext>
              </a:extLst>
            </p:cNvPr>
            <p:cNvCxnSpPr>
              <a:stCxn id="113" idx="2"/>
              <a:endCxn id="119" idx="1"/>
            </p:cNvCxnSpPr>
            <p:nvPr/>
          </p:nvCxnSpPr>
          <p:spPr>
            <a:xfrm rot="16200000" flipH="1">
              <a:off x="2335404" y="5112204"/>
              <a:ext cx="40253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81">
              <a:extLst>
                <a:ext uri="{FF2B5EF4-FFF2-40B4-BE49-F238E27FC236}">
                  <a16:creationId xmlns:a16="http://schemas.microsoft.com/office/drawing/2014/main" id="{210C873F-DCA2-95B9-543D-B8F732F9FB09}"/>
                </a:ext>
              </a:extLst>
            </p:cNvPr>
            <p:cNvCxnSpPr>
              <a:stCxn id="114" idx="2"/>
              <a:endCxn id="115" idx="1"/>
            </p:cNvCxnSpPr>
            <p:nvPr/>
          </p:nvCxnSpPr>
          <p:spPr>
            <a:xfrm rot="16200000" flipH="1">
              <a:off x="2971703" y="5007796"/>
              <a:ext cx="19371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82">
              <a:extLst>
                <a:ext uri="{FF2B5EF4-FFF2-40B4-BE49-F238E27FC236}">
                  <a16:creationId xmlns:a16="http://schemas.microsoft.com/office/drawing/2014/main" id="{347D59A6-9160-0602-104D-BC0149B6B60F}"/>
                </a:ext>
              </a:extLst>
            </p:cNvPr>
            <p:cNvCxnSpPr>
              <a:stCxn id="114" idx="2"/>
              <a:endCxn id="116" idx="1"/>
            </p:cNvCxnSpPr>
            <p:nvPr/>
          </p:nvCxnSpPr>
          <p:spPr>
            <a:xfrm rot="16200000" flipH="1">
              <a:off x="2869593" y="5109906"/>
              <a:ext cx="397935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83">
              <a:extLst>
                <a:ext uri="{FF2B5EF4-FFF2-40B4-BE49-F238E27FC236}">
                  <a16:creationId xmlns:a16="http://schemas.microsoft.com/office/drawing/2014/main" id="{BBF8AD1F-625D-2756-3D5A-119562F706BE}"/>
                </a:ext>
              </a:extLst>
            </p:cNvPr>
            <p:cNvCxnSpPr>
              <a:stCxn id="114" idx="2"/>
              <a:endCxn id="117" idx="1"/>
            </p:cNvCxnSpPr>
            <p:nvPr/>
          </p:nvCxnSpPr>
          <p:spPr>
            <a:xfrm rot="16200000" flipH="1">
              <a:off x="2767483" y="5212016"/>
              <a:ext cx="602155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3063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Process Maps / Task &amp; Evidence Monitoring	5.4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1226434"/>
            <a:ext cx="7239000" cy="4811059"/>
            <a:chOff x="457200" y="1226434"/>
            <a:chExt cx="7239000" cy="4811059"/>
          </a:xfrm>
        </p:grpSpPr>
        <p:sp>
          <p:nvSpPr>
            <p:cNvPr id="27" name="Rectangle 26"/>
            <p:cNvSpPr/>
            <p:nvPr/>
          </p:nvSpPr>
          <p:spPr>
            <a:xfrm>
              <a:off x="457200" y="1226434"/>
              <a:ext cx="7239000" cy="48110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GB" dirty="0">
                  <a:solidFill>
                    <a:schemeClr val="tx1"/>
                  </a:solidFill>
                </a:rPr>
                <a:t>Policy / Review / Governance / Certification / Accreditation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330" y="1447799"/>
              <a:ext cx="6796741" cy="417008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GB" dirty="0">
                  <a:solidFill>
                    <a:schemeClr val="tx1"/>
                  </a:solidFill>
                </a:rPr>
                <a:t>SLAs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5790" y="1631576"/>
              <a:ext cx="5979459" cy="38488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GB" dirty="0">
                  <a:solidFill>
                    <a:schemeClr val="tx1"/>
                  </a:solidFill>
                </a:rPr>
                <a:t>KPIs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52919" y="1837765"/>
              <a:ext cx="1718235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Process Map</a:t>
              </a:r>
              <a:br>
                <a:rPr lang="en-GB" sz="1600" b="1" dirty="0">
                  <a:solidFill>
                    <a:srgbClr val="1106E8"/>
                  </a:solidFill>
                </a:rPr>
              </a:br>
              <a:r>
                <a:rPr lang="en-GB" sz="1600" b="1" dirty="0">
                  <a:solidFill>
                    <a:srgbClr val="1106E8"/>
                  </a:solidFill>
                </a:rPr>
                <a:t>(</a:t>
              </a:r>
              <a:r>
                <a:rPr lang="en-GB" sz="1600" b="1" dirty="0" err="1">
                  <a:solidFill>
                    <a:srgbClr val="1106E8"/>
                  </a:solidFill>
                </a:rPr>
                <a:t>eFFBD</a:t>
              </a:r>
              <a:r>
                <a:rPr lang="en-GB" sz="1600" b="1" dirty="0">
                  <a:solidFill>
                    <a:srgbClr val="1106E8"/>
                  </a:solidFill>
                </a:rPr>
                <a:t> / PFD…)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91967" y="3281082"/>
              <a:ext cx="824753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Task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08613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Data Set /</a:t>
              </a:r>
              <a:br>
                <a:rPr lang="en-GB" sz="1600" b="1" dirty="0">
                  <a:solidFill>
                    <a:srgbClr val="1106E8"/>
                  </a:solidFill>
                </a:rPr>
              </a:br>
              <a:r>
                <a:rPr lang="en-GB" sz="1600" b="1" dirty="0">
                  <a:solidFill>
                    <a:srgbClr val="1106E8"/>
                  </a:solidFill>
                </a:rPr>
                <a:t>Document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96566" y="4449482"/>
              <a:ext cx="996576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Evidence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89390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Milestone</a:t>
              </a:r>
              <a:br>
                <a:rPr lang="en-GB" sz="1600" b="1" dirty="0">
                  <a:solidFill>
                    <a:srgbClr val="1106E8"/>
                  </a:solidFill>
                </a:rPr>
              </a:br>
              <a:r>
                <a:rPr lang="en-GB" sz="1600" b="1" dirty="0">
                  <a:solidFill>
                    <a:srgbClr val="1106E8"/>
                  </a:solidFill>
                </a:rPr>
                <a:t>/ Gate</a:t>
              </a:r>
            </a:p>
          </p:txBody>
        </p:sp>
        <p:cxnSp>
          <p:nvCxnSpPr>
            <p:cNvPr id="35" name="Straight Arrow Connector 34"/>
            <p:cNvCxnSpPr>
              <a:stCxn id="30" idx="2"/>
              <a:endCxn id="31" idx="0"/>
            </p:cNvCxnSpPr>
            <p:nvPr/>
          </p:nvCxnSpPr>
          <p:spPr>
            <a:xfrm flipH="1">
              <a:off x="2904343" y="2662518"/>
              <a:ext cx="7694" cy="618565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3"/>
              <a:endCxn id="32" idx="1"/>
            </p:cNvCxnSpPr>
            <p:nvPr/>
          </p:nvCxnSpPr>
          <p:spPr>
            <a:xfrm>
              <a:off x="3316719" y="3693459"/>
              <a:ext cx="591894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4" idx="1"/>
            </p:cNvCxnSpPr>
            <p:nvPr/>
          </p:nvCxnSpPr>
          <p:spPr>
            <a:xfrm>
              <a:off x="5077013" y="3693459"/>
              <a:ext cx="412376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1" idx="2"/>
              <a:endCxn id="33" idx="0"/>
            </p:cNvCxnSpPr>
            <p:nvPr/>
          </p:nvCxnSpPr>
          <p:spPr>
            <a:xfrm flipH="1">
              <a:off x="2894854" y="4105835"/>
              <a:ext cx="9489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10838" y="3448380"/>
              <a:ext cx="31899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srgbClr val="009900"/>
                  </a:solidFill>
                </a:rPr>
                <a:t>I/</a:t>
              </a:r>
              <a:r>
                <a:rPr lang="en-GB" sz="1400" b="1" dirty="0" err="1">
                  <a:solidFill>
                    <a:srgbClr val="009900"/>
                  </a:solidFill>
                </a:rPr>
                <a:t>Os</a:t>
              </a:r>
              <a:endParaRPr lang="en-GB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08613" y="44494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Audit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33" idx="3"/>
              <a:endCxn id="40" idx="1"/>
            </p:cNvCxnSpPr>
            <p:nvPr/>
          </p:nvCxnSpPr>
          <p:spPr>
            <a:xfrm>
              <a:off x="3393143" y="4861859"/>
              <a:ext cx="515471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40" idx="0"/>
            </p:cNvCxnSpPr>
            <p:nvPr/>
          </p:nvCxnSpPr>
          <p:spPr>
            <a:xfrm>
              <a:off x="4492813" y="4105835"/>
              <a:ext cx="0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34" idx="2"/>
              <a:endCxn id="40" idx="3"/>
            </p:cNvCxnSpPr>
            <p:nvPr/>
          </p:nvCxnSpPr>
          <p:spPr>
            <a:xfrm rot="5400000">
              <a:off x="5197290" y="3985559"/>
              <a:ext cx="756024" cy="996576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152590" y="2975041"/>
              <a:ext cx="1114610" cy="306041"/>
            </a:xfrm>
            <a:custGeom>
              <a:avLst/>
              <a:gdLst>
                <a:gd name="connsiteX0" fmla="*/ 0 w 4063041"/>
                <a:gd name="connsiteY0" fmla="*/ 336431 h 336431"/>
                <a:gd name="connsiteX1" fmla="*/ 0 w 4063041"/>
                <a:gd name="connsiteY1" fmla="*/ 0 h 336431"/>
                <a:gd name="connsiteX2" fmla="*/ 4063041 w 4063041"/>
                <a:gd name="connsiteY2" fmla="*/ 0 h 336431"/>
                <a:gd name="connsiteX3" fmla="*/ 4063041 w 4063041"/>
                <a:gd name="connsiteY3" fmla="*/ 327804 h 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041" h="336431">
                  <a:moveTo>
                    <a:pt x="0" y="336431"/>
                  </a:moveTo>
                  <a:lnTo>
                    <a:pt x="0" y="0"/>
                  </a:lnTo>
                  <a:lnTo>
                    <a:pt x="4063041" y="0"/>
                  </a:lnTo>
                  <a:lnTo>
                    <a:pt x="4063041" y="327804"/>
                  </a:lnTo>
                </a:path>
              </a:pathLst>
            </a:cu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3248" y="4449482"/>
              <a:ext cx="1030941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Procedure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cxnSp>
          <p:nvCxnSpPr>
            <p:cNvPr id="46" name="Elbow Connector 45"/>
            <p:cNvCxnSpPr>
              <a:stCxn id="45" idx="0"/>
              <a:endCxn id="31" idx="1"/>
            </p:cNvCxnSpPr>
            <p:nvPr/>
          </p:nvCxnSpPr>
          <p:spPr>
            <a:xfrm rot="5400000" flipH="1" flipV="1">
              <a:off x="1602331" y="3559847"/>
              <a:ext cx="756024" cy="1023247"/>
            </a:xfrm>
            <a:prstGeom prst="bentConnector2">
              <a:avLst/>
            </a:prstGeom>
            <a:ln w="25400">
              <a:solidFill>
                <a:srgbClr val="0099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30" idx="3"/>
            </p:cNvCxnSpPr>
            <p:nvPr/>
          </p:nvCxnSpPr>
          <p:spPr>
            <a:xfrm>
              <a:off x="3771154" y="2250142"/>
              <a:ext cx="953246" cy="1030940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547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Respond to a Bid or RFP	5.5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7200" y="1280160"/>
            <a:ext cx="3432048" cy="3581400"/>
            <a:chOff x="457200" y="1188720"/>
            <a:chExt cx="3432048" cy="35814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517648" y="1188720"/>
              <a:ext cx="1371600" cy="6126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Bid</a:t>
              </a:r>
              <a:br>
                <a:rPr lang="en-GB" altLang="en-US" sz="1600" b="1" dirty="0">
                  <a:solidFill>
                    <a:srgbClr val="1106E8"/>
                  </a:solidFill>
                </a:rPr>
              </a:br>
              <a:r>
                <a:rPr lang="en-GB" altLang="en-US" sz="1600" b="1" dirty="0">
                  <a:solidFill>
                    <a:srgbClr val="1106E8"/>
                  </a:solidFill>
                </a:rPr>
                <a:t>Documents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517648" y="24384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Requirements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17648" y="431292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Solution SBS</a:t>
              </a:r>
            </a:p>
          </p:txBody>
        </p:sp>
        <p:cxnSp>
          <p:nvCxnSpPr>
            <p:cNvPr id="17" name="AutoShape 14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>
              <a:off x="3203448" y="1801368"/>
              <a:ext cx="0" cy="637032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517648" y="33528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Responses</a:t>
              </a:r>
            </a:p>
          </p:txBody>
        </p:sp>
        <p:cxnSp>
          <p:nvCxnSpPr>
            <p:cNvPr id="26" name="AutoShape 33"/>
            <p:cNvCxnSpPr>
              <a:cxnSpLocks noChangeShapeType="1"/>
              <a:stCxn id="10" idx="2"/>
              <a:endCxn id="25" idx="0"/>
            </p:cNvCxnSpPr>
            <p:nvPr/>
          </p:nvCxnSpPr>
          <p:spPr bwMode="auto">
            <a:xfrm>
              <a:off x="3203448" y="2895600"/>
              <a:ext cx="0" cy="4572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7200" y="33528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Questions</a:t>
              </a: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57200" y="17526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Answers</a:t>
              </a:r>
            </a:p>
          </p:txBody>
        </p:sp>
        <p:cxnSp>
          <p:nvCxnSpPr>
            <p:cNvPr id="29" name="AutoShape 36"/>
            <p:cNvCxnSpPr>
              <a:cxnSpLocks noChangeShapeType="1"/>
              <a:stCxn id="10" idx="1"/>
              <a:endCxn id="27" idx="3"/>
            </p:cNvCxnSpPr>
            <p:nvPr/>
          </p:nvCxnSpPr>
          <p:spPr bwMode="auto">
            <a:xfrm flipH="1">
              <a:off x="1673352" y="2667000"/>
              <a:ext cx="844296" cy="9144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7"/>
            <p:cNvCxnSpPr>
              <a:cxnSpLocks noChangeShapeType="1"/>
              <a:stCxn id="27" idx="0"/>
              <a:endCxn id="28" idx="2"/>
            </p:cNvCxnSpPr>
            <p:nvPr/>
          </p:nvCxnSpPr>
          <p:spPr bwMode="auto">
            <a:xfrm flipV="1">
              <a:off x="1065276" y="2209800"/>
              <a:ext cx="0" cy="11430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8"/>
            <p:cNvCxnSpPr>
              <a:cxnSpLocks noChangeShapeType="1"/>
              <a:stCxn id="28" idx="3"/>
              <a:endCxn id="10" idx="1"/>
            </p:cNvCxnSpPr>
            <p:nvPr/>
          </p:nvCxnSpPr>
          <p:spPr bwMode="auto">
            <a:xfrm>
              <a:off x="1673352" y="1981200"/>
              <a:ext cx="844296" cy="6858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9"/>
            <p:cNvCxnSpPr>
              <a:cxnSpLocks noChangeShapeType="1"/>
              <a:stCxn id="25" idx="2"/>
              <a:endCxn id="11" idx="0"/>
            </p:cNvCxnSpPr>
            <p:nvPr/>
          </p:nvCxnSpPr>
          <p:spPr bwMode="auto">
            <a:xfrm>
              <a:off x="3203448" y="3810000"/>
              <a:ext cx="0" cy="50292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54"/>
            <p:cNvCxnSpPr>
              <a:cxnSpLocks noChangeShapeType="1"/>
              <a:stCxn id="25" idx="1"/>
              <a:endCxn id="27" idx="3"/>
            </p:cNvCxnSpPr>
            <p:nvPr/>
          </p:nvCxnSpPr>
          <p:spPr bwMode="auto">
            <a:xfrm flipH="1">
              <a:off x="1673352" y="3581400"/>
              <a:ext cx="844296" cy="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4724400" y="1143000"/>
            <a:ext cx="3962400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/>
            <a:r>
              <a:rPr lang="en-GB" dirty="0"/>
              <a:t>Parse customer documents</a:t>
            </a:r>
          </a:p>
          <a:p>
            <a:pPr marL="288925" lvl="1" indent="-288925"/>
            <a:r>
              <a:rPr lang="en-GB" dirty="0"/>
              <a:t>Track changes through revisions</a:t>
            </a:r>
          </a:p>
          <a:p>
            <a:pPr marL="288925" lvl="1" indent="-288925"/>
            <a:r>
              <a:rPr lang="en-GB" dirty="0"/>
              <a:t>Build response for each need</a:t>
            </a:r>
          </a:p>
          <a:p>
            <a:pPr marL="288925" lvl="1" indent="-288925"/>
            <a:r>
              <a:rPr lang="en-GB" dirty="0"/>
              <a:t>Create questions from the needs and responses</a:t>
            </a:r>
          </a:p>
          <a:p>
            <a:pPr marL="288925" lvl="1" indent="-288925"/>
            <a:r>
              <a:rPr lang="en-GB" dirty="0"/>
              <a:t>Get answers and link to questions to ensure questions are answered</a:t>
            </a:r>
          </a:p>
          <a:p>
            <a:pPr marL="288925" lvl="1" indent="-288925"/>
            <a:r>
              <a:rPr lang="en-GB" dirty="0"/>
              <a:t>Link answers to the needs to change or amplify their original content</a:t>
            </a:r>
          </a:p>
          <a:p>
            <a:pPr marL="288925" lvl="1" indent="-288925"/>
            <a:r>
              <a:rPr lang="en-GB" dirty="0"/>
              <a:t>Build the SBS of the solution</a:t>
            </a:r>
          </a:p>
          <a:p>
            <a:pPr marL="288925" lvl="1" indent="-288925"/>
            <a:r>
              <a:rPr lang="en-GB" dirty="0"/>
              <a:t>Link responses to the solution to show how responses to needs have been implemented</a:t>
            </a:r>
          </a:p>
        </p:txBody>
      </p:sp>
    </p:spTree>
    <p:extLst>
      <p:ext uri="{BB962C8B-B14F-4D97-AF65-F5344CB8AC3E}">
        <p14:creationId xmlns:p14="http://schemas.microsoft.com/office/powerpoint/2010/main" val="1086496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Bid Team Management	5.6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457200" y="3375660"/>
            <a:ext cx="7543800" cy="276606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Prime and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Subcontractor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457200" y="2484120"/>
            <a:ext cx="7543800" cy="89154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Prime Contractor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457200" y="1188720"/>
            <a:ext cx="7543800" cy="129540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From External Sources</a:t>
            </a: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609600" y="1341120"/>
            <a:ext cx="32004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r>
              <a:rPr lang="en-GB" altLang="en-US" sz="1400" dirty="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3962400" y="1341120"/>
            <a:ext cx="15240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External Regulators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4600" y="16002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Customer</a:t>
            </a:r>
            <a:br>
              <a:rPr lang="en-GB" altLang="en-US" sz="1600" b="1" dirty="0">
                <a:solidFill>
                  <a:srgbClr val="1106E8"/>
                </a:solidFill>
              </a:rPr>
            </a:br>
            <a:r>
              <a:rPr lang="en-GB" altLang="en-US" sz="1600" b="1" dirty="0">
                <a:solidFill>
                  <a:srgbClr val="1106E8"/>
                </a:solidFill>
              </a:rPr>
              <a:t>Documents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62200" y="2743200"/>
            <a:ext cx="14478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Requirements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362200" y="4495800"/>
            <a:ext cx="1444752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Candidate</a:t>
            </a:r>
            <a:br>
              <a:rPr lang="en-GB" altLang="en-US" sz="1600" b="1">
                <a:solidFill>
                  <a:srgbClr val="1106E8"/>
                </a:solidFill>
              </a:rPr>
            </a:br>
            <a:r>
              <a:rPr lang="en-GB" altLang="en-US" sz="1600" b="1">
                <a:solidFill>
                  <a:srgbClr val="1106E8"/>
                </a:solidFill>
              </a:rPr>
              <a:t>Solutions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62400" y="4495800"/>
            <a:ext cx="1447800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Measures of</a:t>
            </a:r>
            <a:br>
              <a:rPr lang="en-GB" altLang="en-US" sz="1600" b="1" dirty="0">
                <a:solidFill>
                  <a:srgbClr val="1106E8"/>
                </a:solidFill>
              </a:rPr>
            </a:br>
            <a:r>
              <a:rPr lang="en-GB" altLang="en-US" sz="1600" b="1" dirty="0">
                <a:solidFill>
                  <a:srgbClr val="1106E8"/>
                </a:solidFill>
              </a:rPr>
              <a:t>Performance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362200" y="5440680"/>
            <a:ext cx="1444752" cy="54864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Preferred</a:t>
            </a:r>
            <a:br>
              <a:rPr lang="en-GB" altLang="en-US" sz="1600" b="1">
                <a:solidFill>
                  <a:srgbClr val="1106E8"/>
                </a:solidFill>
              </a:rPr>
            </a:br>
            <a:r>
              <a:rPr lang="en-GB" altLang="en-US" sz="1600" b="1">
                <a:solidFill>
                  <a:srgbClr val="1106E8"/>
                </a:solidFill>
              </a:rPr>
              <a:t>Solution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10200" y="26670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Acceptance</a:t>
            </a:r>
            <a:br>
              <a:rPr lang="en-GB" altLang="en-US" sz="1600" b="1">
                <a:solidFill>
                  <a:srgbClr val="1106E8"/>
                </a:solidFill>
              </a:rPr>
            </a:br>
            <a:r>
              <a:rPr lang="en-GB" altLang="en-US" sz="1600" b="1">
                <a:solidFill>
                  <a:srgbClr val="1106E8"/>
                </a:solidFill>
              </a:rPr>
              <a:t>Criteria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10200" y="3637548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Verifications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410200" y="5486400"/>
            <a:ext cx="1143000" cy="5029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QA/QC</a:t>
            </a:r>
          </a:p>
        </p:txBody>
      </p:sp>
      <p:cxnSp>
        <p:nvCxnSpPr>
          <p:cNvPr id="17" name="AutoShape 14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3086100" y="2179320"/>
            <a:ext cx="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5"/>
          <p:cNvCxnSpPr>
            <a:cxnSpLocks noChangeShapeType="1"/>
            <a:stCxn id="25" idx="3"/>
            <a:endCxn id="12" idx="0"/>
          </p:cNvCxnSpPr>
          <p:nvPr/>
        </p:nvCxnSpPr>
        <p:spPr bwMode="auto">
          <a:xfrm>
            <a:off x="3806952" y="3867150"/>
            <a:ext cx="879348" cy="62865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11" idx="2"/>
          </p:cNvCxnSpPr>
          <p:nvPr/>
        </p:nvCxnSpPr>
        <p:spPr bwMode="auto">
          <a:xfrm>
            <a:off x="3084576" y="5059680"/>
            <a:ext cx="1524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0"/>
          <p:cNvCxnSpPr>
            <a:cxnSpLocks noChangeShapeType="1"/>
            <a:stCxn id="16" idx="0"/>
            <a:endCxn id="15" idx="2"/>
          </p:cNvCxnSpPr>
          <p:nvPr/>
        </p:nvCxnSpPr>
        <p:spPr bwMode="auto">
          <a:xfrm flipV="1">
            <a:off x="5981700" y="4094748"/>
            <a:ext cx="0" cy="139165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1"/>
          <p:cNvCxnSpPr>
            <a:cxnSpLocks noChangeShapeType="1"/>
            <a:stCxn id="15" idx="0"/>
            <a:endCxn id="14" idx="2"/>
          </p:cNvCxnSpPr>
          <p:nvPr/>
        </p:nvCxnSpPr>
        <p:spPr bwMode="auto">
          <a:xfrm flipV="1">
            <a:off x="5981700" y="3246120"/>
            <a:ext cx="0" cy="391428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41148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Standards</a:t>
            </a:r>
          </a:p>
        </p:txBody>
      </p:sp>
      <p:cxnSp>
        <p:nvCxnSpPr>
          <p:cNvPr id="23" name="AutoShape 30"/>
          <p:cNvCxnSpPr>
            <a:cxnSpLocks noChangeShapeType="1"/>
            <a:stCxn id="22" idx="2"/>
            <a:endCxn id="10" idx="0"/>
          </p:cNvCxnSpPr>
          <p:nvPr/>
        </p:nvCxnSpPr>
        <p:spPr bwMode="auto">
          <a:xfrm flipH="1">
            <a:off x="3086100" y="2179320"/>
            <a:ext cx="160020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1"/>
          <p:cNvCxnSpPr>
            <a:cxnSpLocks noChangeShapeType="1"/>
            <a:stCxn id="22" idx="2"/>
            <a:endCxn id="12" idx="0"/>
          </p:cNvCxnSpPr>
          <p:nvPr/>
        </p:nvCxnSpPr>
        <p:spPr bwMode="auto">
          <a:xfrm>
            <a:off x="4686300" y="2179320"/>
            <a:ext cx="0" cy="2316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362200" y="3581400"/>
            <a:ext cx="1444752" cy="5715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Partitioned</a:t>
            </a:r>
            <a:br>
              <a:rPr lang="en-GB" altLang="en-US" sz="1600" b="1" dirty="0">
                <a:solidFill>
                  <a:srgbClr val="1106E8"/>
                </a:solidFill>
              </a:rPr>
            </a:br>
            <a:r>
              <a:rPr lang="en-GB" altLang="en-US" sz="1600" b="1" dirty="0">
                <a:solidFill>
                  <a:srgbClr val="1106E8"/>
                </a:solidFill>
              </a:rPr>
              <a:t>Requirements</a:t>
            </a:r>
          </a:p>
        </p:txBody>
      </p:sp>
      <p:cxnSp>
        <p:nvCxnSpPr>
          <p:cNvPr id="26" name="AutoShape 33"/>
          <p:cNvCxnSpPr>
            <a:cxnSpLocks noChangeShapeType="1"/>
            <a:stCxn id="10" idx="2"/>
            <a:endCxn id="25" idx="0"/>
          </p:cNvCxnSpPr>
          <p:nvPr/>
        </p:nvCxnSpPr>
        <p:spPr bwMode="auto">
          <a:xfrm flipH="1">
            <a:off x="3084576" y="3200400"/>
            <a:ext cx="1524" cy="3810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762000" y="363855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Questions</a:t>
            </a:r>
            <a:endParaRPr lang="en-GB" altLang="en-US" sz="1200" b="1" dirty="0">
              <a:solidFill>
                <a:srgbClr val="1106E8"/>
              </a:solidFill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7620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Responses</a:t>
            </a:r>
          </a:p>
        </p:txBody>
      </p:sp>
      <p:cxnSp>
        <p:nvCxnSpPr>
          <p:cNvPr id="29" name="AutoShape 36"/>
          <p:cNvCxnSpPr>
            <a:cxnSpLocks noChangeShapeType="1"/>
            <a:endCxn id="10" idx="1"/>
          </p:cNvCxnSpPr>
          <p:nvPr/>
        </p:nvCxnSpPr>
        <p:spPr bwMode="auto">
          <a:xfrm flipV="1">
            <a:off x="1892968" y="2971800"/>
            <a:ext cx="469232" cy="782053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7"/>
          <p:cNvCxnSpPr>
            <a:cxnSpLocks noChangeShapeType="1"/>
            <a:stCxn id="27" idx="0"/>
            <a:endCxn id="28" idx="2"/>
          </p:cNvCxnSpPr>
          <p:nvPr/>
        </p:nvCxnSpPr>
        <p:spPr bwMode="auto">
          <a:xfrm flipV="1">
            <a:off x="1333500" y="2179320"/>
            <a:ext cx="0" cy="145923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8"/>
          <p:cNvCxnSpPr>
            <a:cxnSpLocks noChangeShapeType="1"/>
            <a:stCxn id="28" idx="3"/>
            <a:endCxn id="10" idx="0"/>
          </p:cNvCxnSpPr>
          <p:nvPr/>
        </p:nvCxnSpPr>
        <p:spPr bwMode="auto">
          <a:xfrm>
            <a:off x="1905000" y="1950720"/>
            <a:ext cx="1181100" cy="792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9"/>
          <p:cNvCxnSpPr>
            <a:cxnSpLocks noChangeShapeType="1"/>
            <a:stCxn id="25" idx="2"/>
            <a:endCxn id="11" idx="0"/>
          </p:cNvCxnSpPr>
          <p:nvPr/>
        </p:nvCxnSpPr>
        <p:spPr bwMode="auto">
          <a:xfrm>
            <a:off x="3084576" y="4152900"/>
            <a:ext cx="0" cy="3429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914400" y="502920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Justifications</a:t>
            </a:r>
          </a:p>
        </p:txBody>
      </p:sp>
      <p:cxnSp>
        <p:nvCxnSpPr>
          <p:cNvPr id="34" name="AutoShape 41"/>
          <p:cNvCxnSpPr>
            <a:cxnSpLocks noChangeShapeType="1"/>
            <a:endCxn id="11" idx="1"/>
          </p:cNvCxnSpPr>
          <p:nvPr/>
        </p:nvCxnSpPr>
        <p:spPr bwMode="auto">
          <a:xfrm rot="5400000" flipH="1" flipV="1">
            <a:off x="1836420" y="4427220"/>
            <a:ext cx="17526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42"/>
          <p:cNvCxnSpPr>
            <a:cxnSpLocks noChangeShapeType="1"/>
            <a:stCxn id="33" idx="2"/>
            <a:endCxn id="13" idx="1"/>
          </p:cNvCxnSpPr>
          <p:nvPr/>
        </p:nvCxnSpPr>
        <p:spPr bwMode="auto">
          <a:xfrm rot="16200000" flipH="1">
            <a:off x="1809750" y="5162550"/>
            <a:ext cx="22860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3"/>
          <p:cNvCxnSpPr>
            <a:cxnSpLocks noChangeShapeType="1"/>
            <a:stCxn id="14" idx="1"/>
            <a:endCxn id="10" idx="3"/>
          </p:cNvCxnSpPr>
          <p:nvPr/>
        </p:nvCxnSpPr>
        <p:spPr bwMode="auto">
          <a:xfrm flipH="1">
            <a:off x="3810000" y="2956560"/>
            <a:ext cx="1600200" cy="1524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44"/>
          <p:cNvCxnSpPr>
            <a:cxnSpLocks noChangeShapeType="1"/>
            <a:stCxn id="15" idx="1"/>
            <a:endCxn id="25" idx="3"/>
          </p:cNvCxnSpPr>
          <p:nvPr/>
        </p:nvCxnSpPr>
        <p:spPr bwMode="auto">
          <a:xfrm flipH="1">
            <a:off x="3806952" y="3866148"/>
            <a:ext cx="1603248" cy="100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45"/>
          <p:cNvCxnSpPr>
            <a:cxnSpLocks noChangeShapeType="1"/>
            <a:stCxn id="14" idx="1"/>
            <a:endCxn id="25" idx="3"/>
          </p:cNvCxnSpPr>
          <p:nvPr/>
        </p:nvCxnSpPr>
        <p:spPr bwMode="auto">
          <a:xfrm flipH="1">
            <a:off x="3806952" y="2956560"/>
            <a:ext cx="1603248" cy="91059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46"/>
          <p:cNvCxnSpPr>
            <a:cxnSpLocks noChangeShapeType="1"/>
            <a:stCxn id="16" idx="1"/>
            <a:endCxn id="13" idx="3"/>
          </p:cNvCxnSpPr>
          <p:nvPr/>
        </p:nvCxnSpPr>
        <p:spPr bwMode="auto">
          <a:xfrm flipH="1" flipV="1">
            <a:off x="3806952" y="5715000"/>
            <a:ext cx="1603248" cy="2286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47"/>
          <p:cNvCxnSpPr>
            <a:cxnSpLocks noChangeShapeType="1"/>
            <a:endCxn id="12" idx="2"/>
          </p:cNvCxnSpPr>
          <p:nvPr/>
        </p:nvCxnSpPr>
        <p:spPr bwMode="auto">
          <a:xfrm flipV="1">
            <a:off x="3086100" y="5059680"/>
            <a:ext cx="1600200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48"/>
          <p:cNvCxnSpPr>
            <a:cxnSpLocks noChangeShapeType="1"/>
            <a:endCxn id="12" idx="2"/>
          </p:cNvCxnSpPr>
          <p:nvPr/>
        </p:nvCxnSpPr>
        <p:spPr bwMode="auto">
          <a:xfrm flipH="1" flipV="1">
            <a:off x="4686300" y="5059680"/>
            <a:ext cx="1295400" cy="3048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54"/>
          <p:cNvCxnSpPr>
            <a:cxnSpLocks noChangeShapeType="1"/>
            <a:stCxn id="27" idx="3"/>
            <a:endCxn id="25" idx="1"/>
          </p:cNvCxnSpPr>
          <p:nvPr/>
        </p:nvCxnSpPr>
        <p:spPr bwMode="auto">
          <a:xfrm>
            <a:off x="1905000" y="3867150"/>
            <a:ext cx="457200" cy="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9904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Supply Chain Management / Contract Fulfilment	5.7</a:t>
            </a: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5243803" y="1371599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GB" altLang="en-US" sz="1200" b="1" dirty="0"/>
              <a:t>Customer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48194" y="1551084"/>
            <a:ext cx="548640" cy="548640"/>
            <a:chOff x="6781800" y="1830693"/>
            <a:chExt cx="372089" cy="411210"/>
          </a:xfrm>
        </p:grpSpPr>
        <p:grpSp>
          <p:nvGrpSpPr>
            <p:cNvPr id="7" name="Group 6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dirty="0"/>
                <a:t>Cradle</a:t>
              </a:r>
              <a:endParaRPr lang="en-GB" altLang="en-US" sz="900" dirty="0"/>
            </a:p>
          </p:txBody>
        </p:sp>
      </p:grp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5241957" y="295656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GB" altLang="en-US" sz="1200" b="1" dirty="0"/>
              <a:t>Prime / Tier 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48194" y="3136045"/>
            <a:ext cx="548640" cy="548640"/>
            <a:chOff x="6781800" y="1830693"/>
            <a:chExt cx="372089" cy="411210"/>
          </a:xfrm>
        </p:grpSpPr>
        <p:grpSp>
          <p:nvGrpSpPr>
            <p:cNvPr id="19" name="Group 18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dirty="0"/>
                <a:t>Cradle</a:t>
              </a:r>
            </a:p>
          </p:txBody>
        </p:sp>
      </p:grpSp>
      <p:sp>
        <p:nvSpPr>
          <p:cNvPr id="29" name="Rectangle 85"/>
          <p:cNvSpPr>
            <a:spLocks noChangeArrowheads="1"/>
          </p:cNvSpPr>
          <p:nvPr/>
        </p:nvSpPr>
        <p:spPr bwMode="auto">
          <a:xfrm>
            <a:off x="5241957" y="449580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GB" altLang="en-US" sz="1200" b="1" dirty="0"/>
              <a:t>Supplier / Tier 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48194" y="4684226"/>
            <a:ext cx="548640" cy="548640"/>
            <a:chOff x="6781800" y="1830693"/>
            <a:chExt cx="372089" cy="411210"/>
          </a:xfrm>
        </p:grpSpPr>
        <p:grpSp>
          <p:nvGrpSpPr>
            <p:cNvPr id="31" name="Group 30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dirty="0"/>
                <a:t>Cradle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" y="1371600"/>
            <a:ext cx="3988837" cy="1595535"/>
            <a:chOff x="457200" y="1676400"/>
            <a:chExt cx="3429000" cy="1371600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457200" y="1676400"/>
              <a:ext cx="3429000" cy="1371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GB" altLang="en-US" sz="1600" b="1" dirty="0"/>
                <a:t>Customer</a:t>
              </a:r>
              <a:endParaRPr lang="en-GB" altLang="en-US" sz="1400" b="1" dirty="0"/>
            </a:p>
            <a:p>
              <a:endParaRPr lang="en-GB" altLang="en-US" sz="1000" dirty="0">
                <a:solidFill>
                  <a:srgbClr val="1106E8"/>
                </a:solidFill>
              </a:endParaRP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Level 1 requirements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Generates specifications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Assesses responses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Issues updates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Receives and tracks progress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898775" y="1990050"/>
              <a:ext cx="685800" cy="757905"/>
              <a:chOff x="2898775" y="1990050"/>
              <a:chExt cx="685800" cy="75790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898775" y="1990050"/>
                <a:ext cx="685800" cy="757905"/>
                <a:chOff x="1905000" y="1676402"/>
                <a:chExt cx="2068513" cy="2285998"/>
              </a:xfrm>
            </p:grpSpPr>
            <p:sp>
              <p:nvSpPr>
                <p:cNvPr id="45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GB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47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8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3050356" y="2312931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GB" altLang="en-US" sz="1400" dirty="0"/>
                  <a:t>Cradle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57200" y="4119465"/>
            <a:ext cx="3988837" cy="1824135"/>
            <a:chOff x="457200" y="4038600"/>
            <a:chExt cx="3429000" cy="1568116"/>
          </a:xfrm>
        </p:grpSpPr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457200" y="4038600"/>
              <a:ext cx="3429000" cy="15681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GB" altLang="en-US" sz="1600" b="1" dirty="0"/>
                <a:t>Supplier</a:t>
              </a:r>
              <a:endParaRPr lang="en-GB" altLang="en-US" sz="1400" b="1" dirty="0"/>
            </a:p>
            <a:p>
              <a:endParaRPr lang="en-GB" altLang="en-US" sz="1000" dirty="0">
                <a:solidFill>
                  <a:srgbClr val="1106E8"/>
                </a:solidFill>
              </a:endParaRP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Assesses specifications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Generates responses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Assesses updates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Does work at level N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Reports progress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Acts as customer for next level (same tasks</a:t>
              </a:r>
              <a:r>
                <a:rPr lang="en-GB" altLang="en-US" sz="1400" dirty="0"/>
                <a:t>)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895600" y="4334693"/>
              <a:ext cx="685800" cy="757905"/>
              <a:chOff x="2895600" y="4334693"/>
              <a:chExt cx="685800" cy="75790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895600" y="4334693"/>
                <a:ext cx="685800" cy="757905"/>
                <a:chOff x="1905000" y="1676402"/>
                <a:chExt cx="2068513" cy="2285998"/>
              </a:xfrm>
            </p:grpSpPr>
            <p:sp>
              <p:nvSpPr>
                <p:cNvPr id="5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GB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59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0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3047181" y="4657574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GB" altLang="en-US" sz="1400" dirty="0"/>
                  <a:t>Cradle</a:t>
                </a:r>
                <a:endParaRPr lang="en-GB" altLang="en-US" sz="1200" dirty="0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2761861" y="2523931"/>
            <a:ext cx="1772816" cy="2038738"/>
            <a:chOff x="2761861" y="2523931"/>
            <a:chExt cx="1772816" cy="2038738"/>
          </a:xfrm>
        </p:grpSpPr>
        <p:graphicFrame>
          <p:nvGraphicFramePr>
            <p:cNvPr id="65" name="Object 3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746351"/>
                </p:ext>
              </p:extLst>
            </p:nvPr>
          </p:nvGraphicFramePr>
          <p:xfrm>
            <a:off x="2761861" y="3321698"/>
            <a:ext cx="709126" cy="42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4644720" imgH="2779200" progId="">
                    <p:embed/>
                  </p:oleObj>
                </mc:Choice>
                <mc:Fallback>
                  <p:oleObj name="Clip" r:id="rId2" imgW="4644720" imgH="2779200" progId="">
                    <p:embed/>
                    <p:pic>
                      <p:nvPicPr>
                        <p:cNvPr id="0" name="Picture 9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1861" y="3321698"/>
                          <a:ext cx="709126" cy="426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3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1407250"/>
                </p:ext>
              </p:extLst>
            </p:nvPr>
          </p:nvGraphicFramePr>
          <p:xfrm>
            <a:off x="3825551" y="3321698"/>
            <a:ext cx="709126" cy="42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4644720" imgH="2779200" progId="">
                    <p:embed/>
                  </p:oleObj>
                </mc:Choice>
                <mc:Fallback>
                  <p:oleObj name="Clip" r:id="rId4" imgW="4644720" imgH="2779200" progId="">
                    <p:embed/>
                    <p:pic>
                      <p:nvPicPr>
                        <p:cNvPr id="0" name="Picture 9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5551" y="3321698"/>
                          <a:ext cx="709126" cy="426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" name="Group 37"/>
            <p:cNvGrpSpPr>
              <a:grpSpLocks/>
            </p:cNvGrpSpPr>
            <p:nvPr/>
          </p:nvGrpSpPr>
          <p:grpSpPr bwMode="auto">
            <a:xfrm>
              <a:off x="2939143" y="2523931"/>
              <a:ext cx="531845" cy="2038738"/>
              <a:chOff x="1632" y="1728"/>
              <a:chExt cx="288" cy="1104"/>
            </a:xfrm>
          </p:grpSpPr>
          <p:sp>
            <p:nvSpPr>
              <p:cNvPr id="72" name="Arc 35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73" name="Arc 36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grpSp>
          <p:nvGrpSpPr>
            <p:cNvPr id="68" name="Group 38"/>
            <p:cNvGrpSpPr>
              <a:grpSpLocks/>
            </p:cNvGrpSpPr>
            <p:nvPr/>
          </p:nvGrpSpPr>
          <p:grpSpPr bwMode="auto">
            <a:xfrm flipH="1" flipV="1">
              <a:off x="3825551" y="2523931"/>
              <a:ext cx="531845" cy="2038738"/>
              <a:chOff x="1632" y="1728"/>
              <a:chExt cx="288" cy="1104"/>
            </a:xfrm>
          </p:grpSpPr>
          <p:sp>
            <p:nvSpPr>
              <p:cNvPr id="70" name="Arc 39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71" name="Arc 40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</p:grpSp>
      <p:sp>
        <p:nvSpPr>
          <p:cNvPr id="69" name="Line 41"/>
          <p:cNvSpPr>
            <a:spLocks noChangeShapeType="1"/>
          </p:cNvSpPr>
          <p:nvPr/>
        </p:nvSpPr>
        <p:spPr bwMode="auto">
          <a:xfrm>
            <a:off x="3648269" y="2435290"/>
            <a:ext cx="0" cy="221602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grpSp>
        <p:nvGrpSpPr>
          <p:cNvPr id="74" name="Group 113"/>
          <p:cNvGrpSpPr>
            <a:grpSpLocks/>
          </p:cNvGrpSpPr>
          <p:nvPr/>
        </p:nvGrpSpPr>
        <p:grpSpPr bwMode="auto">
          <a:xfrm>
            <a:off x="6552511" y="3570695"/>
            <a:ext cx="941809" cy="1174491"/>
            <a:chOff x="3541" y="2154"/>
            <a:chExt cx="510" cy="636"/>
          </a:xfrm>
        </p:grpSpPr>
        <p:graphicFrame>
          <p:nvGraphicFramePr>
            <p:cNvPr id="75" name="Object 9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541" y="2408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4644720" imgH="2779200" progId="">
                    <p:embed/>
                  </p:oleObj>
                </mc:Choice>
                <mc:Fallback>
                  <p:oleObj name="Clip" r:id="rId6" imgW="4644720" imgH="2779200" progId="">
                    <p:embed/>
                    <p:pic>
                      <p:nvPicPr>
                        <p:cNvPr id="0" name="Picture 9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1" y="2408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9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47" y="2408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4644720" imgH="2779200" progId="">
                    <p:embed/>
                  </p:oleObj>
                </mc:Choice>
                <mc:Fallback>
                  <p:oleObj name="Clip" r:id="rId8" imgW="4644720" imgH="2779200" progId="">
                    <p:embed/>
                    <p:pic>
                      <p:nvPicPr>
                        <p:cNvPr id="0" name="Picture 9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7" y="2408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7" name="Group 96"/>
            <p:cNvGrpSpPr>
              <a:grpSpLocks/>
            </p:cNvGrpSpPr>
            <p:nvPr/>
          </p:nvGrpSpPr>
          <p:grpSpPr bwMode="auto">
            <a:xfrm>
              <a:off x="3592" y="2179"/>
              <a:ext cx="153" cy="586"/>
              <a:chOff x="1632" y="1728"/>
              <a:chExt cx="288" cy="1104"/>
            </a:xfrm>
          </p:grpSpPr>
          <p:sp>
            <p:nvSpPr>
              <p:cNvPr id="82" name="Arc 9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83" name="Arc 9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grpSp>
          <p:nvGrpSpPr>
            <p:cNvPr id="78" name="Group 99"/>
            <p:cNvGrpSpPr>
              <a:grpSpLocks/>
            </p:cNvGrpSpPr>
            <p:nvPr/>
          </p:nvGrpSpPr>
          <p:grpSpPr bwMode="auto">
            <a:xfrm flipH="1" flipV="1">
              <a:off x="3847" y="2179"/>
              <a:ext cx="153" cy="586"/>
              <a:chOff x="1632" y="1728"/>
              <a:chExt cx="288" cy="1104"/>
            </a:xfrm>
          </p:grpSpPr>
          <p:sp>
            <p:nvSpPr>
              <p:cNvPr id="80" name="Arc 10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81" name="Arc 10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sp>
          <p:nvSpPr>
            <p:cNvPr id="79" name="Line 102"/>
            <p:cNvSpPr>
              <a:spLocks noChangeShapeType="1"/>
            </p:cNvSpPr>
            <p:nvPr/>
          </p:nvSpPr>
          <p:spPr bwMode="auto">
            <a:xfrm>
              <a:off x="3796" y="2154"/>
              <a:ext cx="0" cy="6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grpSp>
        <p:nvGrpSpPr>
          <p:cNvPr id="84" name="Group 112"/>
          <p:cNvGrpSpPr>
            <a:grpSpLocks/>
          </p:cNvGrpSpPr>
          <p:nvPr/>
        </p:nvGrpSpPr>
        <p:grpSpPr bwMode="auto">
          <a:xfrm>
            <a:off x="6551608" y="2017071"/>
            <a:ext cx="941809" cy="1174491"/>
            <a:chOff x="3542" y="1362"/>
            <a:chExt cx="510" cy="636"/>
          </a:xfrm>
        </p:grpSpPr>
        <p:graphicFrame>
          <p:nvGraphicFramePr>
            <p:cNvPr id="85" name="Object 6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542" y="1616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4644720" imgH="2779200" progId="">
                    <p:embed/>
                  </p:oleObj>
                </mc:Choice>
                <mc:Fallback>
                  <p:oleObj name="Clip" r:id="rId9" imgW="4644720" imgH="2779200" progId="">
                    <p:embed/>
                    <p:pic>
                      <p:nvPicPr>
                        <p:cNvPr id="0" name="Picture 9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2" y="1616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6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48" y="1616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4644720" imgH="2779200" progId="">
                    <p:embed/>
                  </p:oleObj>
                </mc:Choice>
                <mc:Fallback>
                  <p:oleObj name="Clip" r:id="rId11" imgW="4644720" imgH="2779200" progId="">
                    <p:embed/>
                    <p:pic>
                      <p:nvPicPr>
                        <p:cNvPr id="0" name="Picture 9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" y="1616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7" name="Group 66"/>
            <p:cNvGrpSpPr>
              <a:grpSpLocks/>
            </p:cNvGrpSpPr>
            <p:nvPr/>
          </p:nvGrpSpPr>
          <p:grpSpPr bwMode="auto">
            <a:xfrm>
              <a:off x="3593" y="1387"/>
              <a:ext cx="153" cy="586"/>
              <a:chOff x="1632" y="1728"/>
              <a:chExt cx="288" cy="1104"/>
            </a:xfrm>
          </p:grpSpPr>
          <p:sp>
            <p:nvSpPr>
              <p:cNvPr id="92" name="Arc 6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93" name="Arc 6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grpSp>
          <p:nvGrpSpPr>
            <p:cNvPr id="88" name="Group 69"/>
            <p:cNvGrpSpPr>
              <a:grpSpLocks/>
            </p:cNvGrpSpPr>
            <p:nvPr/>
          </p:nvGrpSpPr>
          <p:grpSpPr bwMode="auto">
            <a:xfrm flipH="1" flipV="1">
              <a:off x="3848" y="1387"/>
              <a:ext cx="153" cy="586"/>
              <a:chOff x="1632" y="1728"/>
              <a:chExt cx="288" cy="1104"/>
            </a:xfrm>
          </p:grpSpPr>
          <p:sp>
            <p:nvSpPr>
              <p:cNvPr id="90" name="Arc 7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91" name="Arc 7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sp>
          <p:nvSpPr>
            <p:cNvPr id="89" name="Line 72"/>
            <p:cNvSpPr>
              <a:spLocks noChangeShapeType="1"/>
            </p:cNvSpPr>
            <p:nvPr/>
          </p:nvSpPr>
          <p:spPr bwMode="auto">
            <a:xfrm>
              <a:off x="3797" y="1362"/>
              <a:ext cx="0" cy="6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525791" y="5120640"/>
            <a:ext cx="941809" cy="771914"/>
            <a:chOff x="5621338" y="4670425"/>
            <a:chExt cx="809625" cy="663575"/>
          </a:xfrm>
        </p:grpSpPr>
        <p:graphicFrame>
          <p:nvGraphicFramePr>
            <p:cNvPr id="95" name="Object 11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5264543"/>
                </p:ext>
              </p:extLst>
            </p:nvPr>
          </p:nvGraphicFramePr>
          <p:xfrm>
            <a:off x="5621338" y="5073651"/>
            <a:ext cx="323850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3" imgW="4644720" imgH="2779200" progId="">
                    <p:embed/>
                  </p:oleObj>
                </mc:Choice>
                <mc:Fallback>
                  <p:oleObj name="Clip" r:id="rId13" imgW="4644720" imgH="2779200" progId="">
                    <p:embed/>
                    <p:pic>
                      <p:nvPicPr>
                        <p:cNvPr id="0" name="Picture 9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1338" y="5073651"/>
                          <a:ext cx="323850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1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9431304"/>
                </p:ext>
              </p:extLst>
            </p:nvPr>
          </p:nvGraphicFramePr>
          <p:xfrm>
            <a:off x="6107113" y="5073651"/>
            <a:ext cx="323850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4644720" imgH="2779200" progId="">
                    <p:embed/>
                  </p:oleObj>
                </mc:Choice>
                <mc:Fallback>
                  <p:oleObj name="Clip" r:id="rId15" imgW="4644720" imgH="2779200" progId="">
                    <p:embed/>
                    <p:pic>
                      <p:nvPicPr>
                        <p:cNvPr id="0" name="Picture 9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7113" y="5073651"/>
                          <a:ext cx="323850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Arc 118"/>
            <p:cNvSpPr>
              <a:spLocks/>
            </p:cNvSpPr>
            <p:nvPr/>
          </p:nvSpPr>
          <p:spPr bwMode="auto">
            <a:xfrm flipH="1">
              <a:off x="5702301" y="4710113"/>
              <a:ext cx="242888" cy="3238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8" name="Arc 122"/>
            <p:cNvSpPr>
              <a:spLocks/>
            </p:cNvSpPr>
            <p:nvPr/>
          </p:nvSpPr>
          <p:spPr bwMode="auto">
            <a:xfrm>
              <a:off x="6107113" y="4710113"/>
              <a:ext cx="242888" cy="3238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9" name="Line 123"/>
            <p:cNvSpPr>
              <a:spLocks noChangeShapeType="1"/>
            </p:cNvSpPr>
            <p:nvPr/>
          </p:nvSpPr>
          <p:spPr bwMode="auto">
            <a:xfrm>
              <a:off x="6026150" y="4670425"/>
              <a:ext cx="0" cy="66357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1298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3SL Services	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Successful deployment of any RM / SE tool depends on: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Clear vision and goals for the use of tools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Well defined engineering process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Experienced personnel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Appropriate training</a:t>
            </a:r>
          </a:p>
          <a:p>
            <a:pPr lvl="1"/>
            <a:r>
              <a:rPr lang="en-GB" noProof="0" dirty="0"/>
              <a:t>Appropriate configuration </a:t>
            </a:r>
            <a:r>
              <a:rPr lang="en-GB" dirty="0"/>
              <a:t>consultancy</a:t>
            </a:r>
            <a:endParaRPr lang="en-GB" noProof="0" dirty="0"/>
          </a:p>
          <a:p>
            <a:pPr>
              <a:spcBef>
                <a:spcPts val="1200"/>
              </a:spcBef>
            </a:pPr>
            <a:r>
              <a:rPr lang="en-GB" noProof="0" dirty="0"/>
              <a:t>3SL and our partners can assist if required</a:t>
            </a:r>
          </a:p>
          <a:p>
            <a:pPr>
              <a:spcBef>
                <a:spcPts val="1200"/>
              </a:spcBef>
            </a:pPr>
            <a:r>
              <a:rPr lang="en-GB" noProof="0" dirty="0"/>
              <a:t>Services: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Deployment – both SaaS and in-house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/>
              <a:t>Support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/>
              <a:t>Training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/>
              <a:t>Consultancy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/>
              <a:t>Web delivery</a:t>
            </a:r>
          </a:p>
        </p:txBody>
      </p:sp>
    </p:spTree>
    <p:extLst>
      <p:ext uri="{BB962C8B-B14F-4D97-AF65-F5344CB8AC3E}">
        <p14:creationId xmlns:p14="http://schemas.microsoft.com/office/powerpoint/2010/main" val="3600679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Deployment 	6.1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choose </a:t>
            </a:r>
            <a:r>
              <a:rPr lang="en-GB" i="1" dirty="0">
                <a:solidFill>
                  <a:srgbClr val="E60A0A"/>
                </a:solidFill>
              </a:rPr>
              <a:t>SaaS deployment</a:t>
            </a:r>
            <a:r>
              <a:rPr lang="en-GB" dirty="0"/>
              <a:t>, 3SL will:</a:t>
            </a:r>
          </a:p>
          <a:p>
            <a:pPr lvl="1"/>
            <a:r>
              <a:rPr lang="en-GB" dirty="0"/>
              <a:t>Build a dedicated VPC (virtual private cloud) if you have chosen one</a:t>
            </a:r>
          </a:p>
          <a:p>
            <a:pPr lvl="1"/>
            <a:r>
              <a:rPr lang="en-GB" dirty="0"/>
              <a:t>Configure user accounts for your staff</a:t>
            </a:r>
          </a:p>
          <a:p>
            <a:pPr lvl="1"/>
            <a:r>
              <a:rPr lang="en-GB" dirty="0"/>
              <a:t>Help you to load your data into the environment</a:t>
            </a:r>
          </a:p>
          <a:p>
            <a:pPr lvl="1"/>
            <a:r>
              <a:rPr lang="en-GB" dirty="0"/>
              <a:t>Manage the environment for you</a:t>
            </a:r>
          </a:p>
          <a:p>
            <a:pPr>
              <a:spcBef>
                <a:spcPts val="1200"/>
              </a:spcBef>
            </a:pPr>
            <a:r>
              <a:rPr lang="en-GB" dirty="0"/>
              <a:t>If you choose an </a:t>
            </a:r>
            <a:r>
              <a:rPr lang="en-GB" i="1" dirty="0">
                <a:solidFill>
                  <a:srgbClr val="E60A0A"/>
                </a:solidFill>
              </a:rPr>
              <a:t>in-house deployment</a:t>
            </a:r>
            <a:r>
              <a:rPr lang="en-GB" dirty="0"/>
              <a:t>, 3SL can help your IT to:</a:t>
            </a:r>
          </a:p>
          <a:p>
            <a:pPr lvl="1"/>
            <a:r>
              <a:rPr lang="en-GB" dirty="0"/>
              <a:t>Configure your physical / virtual resources</a:t>
            </a:r>
          </a:p>
          <a:p>
            <a:pPr lvl="1"/>
            <a:r>
              <a:rPr lang="en-GB" dirty="0"/>
              <a:t>Install and configure Cradle for your IT architecture</a:t>
            </a:r>
          </a:p>
          <a:p>
            <a:pPr lvl="1"/>
            <a:r>
              <a:rPr lang="en-GB" dirty="0"/>
              <a:t>Connect Cradle into local services, for example LDAP</a:t>
            </a:r>
          </a:p>
          <a:p>
            <a:pPr lvl="1"/>
            <a:r>
              <a:rPr lang="en-GB" dirty="0"/>
              <a:t>Include Cradle in your backup/resilience processes</a:t>
            </a:r>
          </a:p>
          <a:p>
            <a:pPr lvl="1"/>
            <a:r>
              <a:rPr lang="en-GB" dirty="0"/>
              <a:t>Include Cradle in your alerting/monitoring/integrity processes</a:t>
            </a:r>
          </a:p>
        </p:txBody>
      </p:sp>
    </p:spTree>
    <p:extLst>
      <p:ext uri="{BB962C8B-B14F-4D97-AF65-F5344CB8AC3E}">
        <p14:creationId xmlns:p14="http://schemas.microsoft.com/office/powerpoint/2010/main" val="4132551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Support	6.2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Maintenance agreement provides free: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New releases				(typically up to 3 times / year)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Helpdesk – unlimited technical support</a:t>
            </a:r>
          </a:p>
          <a:p>
            <a:pPr lvl="1">
              <a:spcBef>
                <a:spcPts val="200"/>
              </a:spcBef>
            </a:pPr>
            <a:r>
              <a:rPr lang="en-GB" noProof="0" dirty="0"/>
              <a:t>Newsletters </a:t>
            </a:r>
          </a:p>
          <a:p>
            <a:pPr>
              <a:spcBef>
                <a:spcPts val="1200"/>
              </a:spcBef>
            </a:pPr>
            <a:r>
              <a:rPr lang="en-GB" dirty="0"/>
              <a:t>SaaS support team in UK to manage/maintain your SaaS environment with agreed SLA</a:t>
            </a:r>
          </a:p>
          <a:p>
            <a:pPr>
              <a:spcBef>
                <a:spcPts val="1200"/>
              </a:spcBef>
            </a:pPr>
            <a:r>
              <a:rPr lang="en-GB" noProof="0" dirty="0"/>
              <a:t>Support teams and partners in: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UK			</a:t>
            </a:r>
            <a:r>
              <a:rPr lang="en-GB" noProof="0" dirty="0">
                <a:solidFill>
                  <a:srgbClr val="E60A0A"/>
                </a:solidFill>
              </a:rPr>
              <a:t>•</a:t>
            </a:r>
            <a:r>
              <a:rPr lang="en-GB" noProof="0" dirty="0"/>
              <a:t>       </a:t>
            </a:r>
            <a:r>
              <a:rPr lang="en-GB" noProof="0" dirty="0">
                <a:solidFill>
                  <a:srgbClr val="1106E8"/>
                </a:solidFill>
              </a:rPr>
              <a:t>US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Australia		</a:t>
            </a:r>
            <a:r>
              <a:rPr lang="en-GB" noProof="0" dirty="0">
                <a:solidFill>
                  <a:srgbClr val="E60A0A"/>
                </a:solidFill>
              </a:rPr>
              <a:t>• </a:t>
            </a:r>
            <a:r>
              <a:rPr lang="en-GB" noProof="0" dirty="0"/>
              <a:t>      </a:t>
            </a:r>
            <a:r>
              <a:rPr lang="en-GB" noProof="0" dirty="0">
                <a:solidFill>
                  <a:srgbClr val="1106E8"/>
                </a:solidFill>
              </a:rPr>
              <a:t>Brazil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China		</a:t>
            </a:r>
            <a:r>
              <a:rPr lang="en-GB" noProof="0" dirty="0">
                <a:solidFill>
                  <a:srgbClr val="E60A0A"/>
                </a:solidFill>
              </a:rPr>
              <a:t>•</a:t>
            </a:r>
            <a:r>
              <a:rPr lang="en-GB" noProof="0" dirty="0"/>
              <a:t>       </a:t>
            </a:r>
            <a:r>
              <a:rPr lang="en-GB" noProof="0" dirty="0">
                <a:solidFill>
                  <a:srgbClr val="1106E8"/>
                </a:solidFill>
              </a:rPr>
              <a:t>Europe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South Korea</a:t>
            </a:r>
          </a:p>
          <a:p>
            <a:pPr>
              <a:spcBef>
                <a:spcPts val="1200"/>
              </a:spcBef>
            </a:pPr>
            <a:r>
              <a:rPr lang="en-GB" noProof="0" dirty="0"/>
              <a:t>Helpdesk call tracking system: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Log and view call progress through 3SL 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Central calls database accessible by 3SL support team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Prompt logging of, response to, tracking of, support calls</a:t>
            </a:r>
          </a:p>
          <a:p>
            <a:pPr lvl="1">
              <a:spcBef>
                <a:spcPts val="200"/>
              </a:spcBef>
            </a:pPr>
            <a:r>
              <a:rPr lang="en-GB" noProof="0" dirty="0"/>
              <a:t>Customised reports prepared on request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648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Partners	1.2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Australia:		</a:t>
            </a:r>
            <a:r>
              <a:rPr lang="en-GB" dirty="0">
                <a:solidFill>
                  <a:srgbClr val="1106E8"/>
                </a:solidFill>
              </a:rPr>
              <a:t>Agile Controls</a:t>
            </a:r>
            <a:br>
              <a:rPr lang="en-GB" dirty="0"/>
            </a:br>
            <a:r>
              <a:rPr lang="en-GB" dirty="0"/>
              <a:t>		</a:t>
            </a:r>
            <a:r>
              <a:rPr lang="en-GB" sz="1400" dirty="0"/>
              <a:t>australia@threesl.com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Brazil:		</a:t>
            </a:r>
            <a:r>
              <a:rPr lang="en-GB" dirty="0">
                <a:solidFill>
                  <a:srgbClr val="1106E8"/>
                </a:solidFill>
              </a:rPr>
              <a:t>OpenCADD Advanced Technology</a:t>
            </a:r>
            <a:br>
              <a:rPr lang="en-GB" dirty="0"/>
            </a:br>
            <a:r>
              <a:rPr lang="en-GB" sz="1400" dirty="0"/>
              <a:t>		brazil@threesl.com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China:		</a:t>
            </a:r>
            <a:r>
              <a:rPr lang="en-GB" dirty="0">
                <a:solidFill>
                  <a:srgbClr val="1106E8"/>
                </a:solidFill>
              </a:rPr>
              <a:t>Beijing YeeRich</a:t>
            </a:r>
            <a:br>
              <a:rPr lang="en-GB" dirty="0"/>
            </a:br>
            <a:r>
              <a:rPr lang="en-GB" sz="1400" dirty="0"/>
              <a:t>		yeerich@threesl.com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South Korea/China:	</a:t>
            </a:r>
            <a:r>
              <a:rPr lang="en-GB" dirty="0">
                <a:solidFill>
                  <a:srgbClr val="1106E8"/>
                </a:solidFill>
              </a:rPr>
              <a:t>SNS Engineering</a:t>
            </a:r>
            <a:br>
              <a:rPr lang="en-GB" dirty="0"/>
            </a:br>
            <a:r>
              <a:rPr lang="en-GB" sz="1400" dirty="0"/>
              <a:t>		korea@threesl.com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USA:		</a:t>
            </a:r>
            <a:r>
              <a:rPr lang="en-GB" dirty="0">
                <a:solidFill>
                  <a:srgbClr val="1106E8"/>
                </a:solidFill>
              </a:rPr>
              <a:t>3SL Inc</a:t>
            </a:r>
            <a:br>
              <a:rPr lang="en-GB" dirty="0">
                <a:solidFill>
                  <a:srgbClr val="1106E8"/>
                </a:solidFill>
              </a:rPr>
            </a:br>
            <a:r>
              <a:rPr lang="en-GB" dirty="0">
                <a:solidFill>
                  <a:srgbClr val="1106E8"/>
                </a:solidFill>
              </a:rPr>
              <a:t>	</a:t>
            </a:r>
            <a:r>
              <a:rPr lang="en-GB" dirty="0"/>
              <a:t> 	</a:t>
            </a:r>
            <a:r>
              <a:rPr lang="en-GB" sz="1400" dirty="0"/>
              <a:t>sales@us-3sl.com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endParaRPr lang="en-GB" sz="1400" dirty="0"/>
          </a:p>
        </p:txBody>
      </p:sp>
      <p:pic>
        <p:nvPicPr>
          <p:cNvPr id="10" name="Picture 17" descr="opencadd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862450"/>
            <a:ext cx="15240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gw\Desktop\image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219200"/>
            <a:ext cx="2032000" cy="3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www.us-3sl.com/files/.Logo%20Huge%20Transparent-lw-scaled.g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1138" y="3596129"/>
            <a:ext cx="1066800" cy="55626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3048000"/>
            <a:ext cx="1466921" cy="41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2398295"/>
            <a:ext cx="510728" cy="52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26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Training	6.3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Training courses: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Schedule of public training courses, booked through 3SL </a:t>
            </a:r>
            <a:r>
              <a:rPr lang="en-GB" dirty="0"/>
              <a:t>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Courses normally purchased by an organisation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Delivered remotely, or given on-site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Includes hands-on exercises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Free Cradle licences for duration of the courses</a:t>
            </a:r>
          </a:p>
          <a:p>
            <a:pPr lvl="1">
              <a:spcBef>
                <a:spcPts val="200"/>
              </a:spcBef>
            </a:pPr>
            <a:r>
              <a:rPr lang="en-GB" dirty="0"/>
              <a:t>Completion certificate</a:t>
            </a:r>
            <a:endParaRPr lang="en-GB" noProof="0" dirty="0"/>
          </a:p>
          <a:p>
            <a:pPr>
              <a:spcBef>
                <a:spcPts val="1000"/>
              </a:spcBef>
            </a:pPr>
            <a:r>
              <a:rPr lang="en-GB" noProof="0" dirty="0"/>
              <a:t>Courses available (details </a:t>
            </a:r>
            <a:r>
              <a:rPr lang="en-GB" noProof="0" dirty="0">
                <a:hlinkClick r:id="rId2"/>
              </a:rPr>
              <a:t>here</a:t>
            </a:r>
            <a:r>
              <a:rPr lang="en-GB" noProof="0" dirty="0"/>
              <a:t>):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Introduction</a:t>
            </a:r>
            <a:r>
              <a:rPr lang="en-GB" noProof="0" dirty="0"/>
              <a:t>	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Project Administration</a:t>
            </a:r>
            <a:r>
              <a:rPr lang="en-GB" noProof="0" dirty="0"/>
              <a:t>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Requirements Management</a:t>
            </a:r>
            <a:r>
              <a:rPr lang="en-GB" noProof="0" dirty="0"/>
              <a:t>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System Modelling</a:t>
            </a:r>
            <a:r>
              <a:rPr lang="en-GB" noProof="0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Document Publisher</a:t>
            </a:r>
            <a:r>
              <a:rPr lang="en-GB" noProof="0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Risk Management	</a:t>
            </a:r>
            <a:r>
              <a:rPr lang="en-GB" dirty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Test Management and Execution	</a:t>
            </a:r>
            <a:r>
              <a:rPr lang="en-GB" dirty="0"/>
              <a:t>- 1 day</a:t>
            </a:r>
            <a:endParaRPr lang="en-GB" noProof="0" dirty="0"/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Configuration Management</a:t>
            </a:r>
            <a:r>
              <a:rPr lang="en-GB" noProof="0" dirty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System Administration</a:t>
            </a:r>
            <a:r>
              <a:rPr lang="en-GB" noProof="0" dirty="0"/>
              <a:t>		- 1 day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7745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Consultancy	6.4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Options:</a:t>
            </a:r>
          </a:p>
          <a:p>
            <a:pPr lvl="1"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1 Week Project Initiation and Start-up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Process analysis</a:t>
            </a:r>
          </a:p>
          <a:p>
            <a:pPr lvl="2">
              <a:spcAft>
                <a:spcPts val="0"/>
              </a:spcAft>
            </a:pPr>
            <a:r>
              <a:rPr lang="en-GB" dirty="0"/>
              <a:t>Schema design and implementation</a:t>
            </a:r>
          </a:p>
          <a:p>
            <a:pPr lvl="2"/>
            <a:r>
              <a:rPr lang="en-GB" dirty="0"/>
              <a:t>Documentation template design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Project Mentoring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Process guidance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Project Requirements Reviews</a:t>
            </a:r>
          </a:p>
          <a:p>
            <a:pPr lvl="2"/>
            <a:r>
              <a:rPr lang="en-GB" dirty="0"/>
              <a:t>Project Design Reviews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Project Resourcing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Provide engineers to project:</a:t>
            </a:r>
          </a:p>
          <a:p>
            <a:pPr lvl="3">
              <a:spcAft>
                <a:spcPts val="0"/>
              </a:spcAft>
            </a:pPr>
            <a:r>
              <a:rPr lang="en-GB" dirty="0"/>
              <a:t>Tool expertise</a:t>
            </a:r>
          </a:p>
          <a:p>
            <a:pPr lvl="3">
              <a:spcAft>
                <a:spcPts val="0"/>
              </a:spcAft>
            </a:pPr>
            <a:r>
              <a:rPr lang="en-GB" dirty="0"/>
              <a:t>RM / SE experience</a:t>
            </a:r>
          </a:p>
          <a:p>
            <a:pPr lvl="3"/>
            <a:r>
              <a:rPr lang="en-GB" dirty="0"/>
              <a:t>Domain experience</a:t>
            </a:r>
          </a:p>
          <a:p>
            <a:pPr lvl="2"/>
            <a:r>
              <a:rPr lang="en-GB" dirty="0"/>
              <a:t>To smooth resource peaks / throughout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910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Web Delivery	6.5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3SL delivers many of its services through our website including: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Cradle SaaS with shared hosting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Software and documentation downloads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Full set of Cradle help, fully indexed and searchable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Cradle-XML schema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Online purchase of single-user Cradle systems and places on public training courses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Logging of support calls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Online records of your support calls, updated daily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Individual customer accounts on website’s FTP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Automated Security Codes for evaluations and trials of new software releases</a:t>
            </a:r>
          </a:p>
          <a:p>
            <a:pPr>
              <a:spcBef>
                <a:spcPts val="1200"/>
              </a:spcBef>
            </a:pPr>
            <a:r>
              <a:rPr lang="en-GB" dirty="0"/>
              <a:t>3SL delivers these services over </a:t>
            </a:r>
            <a:r>
              <a:rPr lang="en-GB" dirty="0">
                <a:solidFill>
                  <a:srgbClr val="1106E8"/>
                </a:solidFill>
              </a:rPr>
              <a:t>HTTPS</a:t>
            </a:r>
            <a:endParaRPr lang="en-GB" sz="1700" dirty="0">
              <a:solidFill>
                <a:srgbClr val="1106E8"/>
              </a:solidFill>
            </a:endParaRPr>
          </a:p>
          <a:p>
            <a:pPr lvl="1"/>
            <a:r>
              <a:rPr lang="en-GB" dirty="0"/>
              <a:t>Fully accredited and certified</a:t>
            </a:r>
          </a:p>
          <a:p>
            <a:pPr>
              <a:spcBef>
                <a:spcPts val="1200"/>
              </a:spcBef>
            </a:pPr>
            <a:r>
              <a:rPr lang="en-GB" dirty="0"/>
              <a:t>Ensures secure communications between you and 3SL: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Safeguarding any information that we exchange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Ensuring your privacy</a:t>
            </a:r>
          </a:p>
        </p:txBody>
      </p:sp>
    </p:spTree>
    <p:extLst>
      <p:ext uri="{BB962C8B-B14F-4D97-AF65-F5344CB8AC3E}">
        <p14:creationId xmlns:p14="http://schemas.microsoft.com/office/powerpoint/2010/main" val="1452256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	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3SL is a well established supplier of RM and SE tools</a:t>
            </a:r>
          </a:p>
          <a:p>
            <a:pPr lvl="1"/>
            <a:r>
              <a:rPr lang="en-GB" dirty="0"/>
              <a:t>Cradle has tools to support the needs of modern RM / SE projects</a:t>
            </a:r>
          </a:p>
          <a:p>
            <a:pPr lvl="1"/>
            <a:r>
              <a:rPr lang="en-GB" dirty="0"/>
              <a:t>Totally reliable and industrially proven</a:t>
            </a:r>
          </a:p>
          <a:p>
            <a:pPr lvl="1"/>
            <a:r>
              <a:rPr lang="en-GB" dirty="0"/>
              <a:t>Has the functionality and scalability to support any project</a:t>
            </a:r>
          </a:p>
          <a:p>
            <a:pPr lvl="1"/>
            <a:r>
              <a:rPr lang="en-GB" dirty="0"/>
              <a:t>Supported by flexible, tailored, training</a:t>
            </a:r>
          </a:p>
          <a:p>
            <a:pPr lvl="1"/>
            <a:r>
              <a:rPr lang="en-GB" dirty="0"/>
              <a:t>Supported by flexible consultancy support</a:t>
            </a:r>
          </a:p>
          <a:p>
            <a:pPr algn="ctr">
              <a:spcBef>
                <a:spcPct val="200000"/>
              </a:spcBef>
            </a:pPr>
            <a:r>
              <a:rPr lang="en-GB" altLang="en-US" dirty="0">
                <a:solidFill>
                  <a:srgbClr val="1106E8"/>
                </a:solidFill>
              </a:rPr>
              <a:t>From concept to creation …</a:t>
            </a:r>
            <a:br>
              <a:rPr lang="en-GB" altLang="en-US" dirty="0">
                <a:solidFill>
                  <a:srgbClr val="1106E8"/>
                </a:solidFill>
              </a:rPr>
            </a:br>
            <a:r>
              <a:rPr lang="en-GB" altLang="en-US" dirty="0">
                <a:solidFill>
                  <a:srgbClr val="1106E8"/>
                </a:solidFill>
              </a:rPr>
              <a:t>… from Cradle to grave</a:t>
            </a:r>
          </a:p>
          <a:p>
            <a:pPr algn="ctr">
              <a:spcBef>
                <a:spcPct val="100000"/>
              </a:spcBef>
            </a:pPr>
            <a:r>
              <a:rPr lang="en-GB" altLang="en-US" dirty="0">
                <a:solidFill>
                  <a:srgbClr val="E60A0A"/>
                </a:solidFill>
              </a:rPr>
              <a:t>Build the winning team – you, Cradle and 3SL!</a:t>
            </a:r>
          </a:p>
        </p:txBody>
      </p:sp>
    </p:spTree>
    <p:extLst>
      <p:ext uri="{BB962C8B-B14F-4D97-AF65-F5344CB8AC3E}">
        <p14:creationId xmlns:p14="http://schemas.microsoft.com/office/powerpoint/2010/main" val="1305142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8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Accreditations and Affiliations	1.3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4114800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GB" dirty="0"/>
              <a:t>Digital Marketplace</a:t>
            </a:r>
            <a:br>
              <a:rPr lang="en-GB" dirty="0"/>
            </a:br>
            <a:endParaRPr lang="en-GB" dirty="0"/>
          </a:p>
          <a:p>
            <a:pPr lvl="1">
              <a:spcAft>
                <a:spcPts val="2400"/>
              </a:spcAft>
            </a:pPr>
            <a:r>
              <a:rPr lang="en-GB" dirty="0" err="1"/>
              <a:t>CitrixReady</a:t>
            </a:r>
            <a:br>
              <a:rPr lang="en-GB" dirty="0"/>
            </a:br>
            <a:endParaRPr lang="en-GB" dirty="0"/>
          </a:p>
          <a:p>
            <a:pPr lvl="1">
              <a:spcAft>
                <a:spcPts val="2600"/>
              </a:spcAft>
            </a:pPr>
            <a:r>
              <a:rPr lang="en-GB" dirty="0"/>
              <a:t>INCOSE</a:t>
            </a:r>
            <a:br>
              <a:rPr lang="en-GB" dirty="0"/>
            </a:br>
            <a:endParaRPr lang="en-GB" dirty="0"/>
          </a:p>
          <a:p>
            <a:pPr lvl="1">
              <a:spcAft>
                <a:spcPts val="2200"/>
              </a:spcAft>
            </a:pPr>
            <a:r>
              <a:rPr lang="en-GB" dirty="0"/>
              <a:t>MSDN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199"/>
            <a:ext cx="99215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91511"/>
            <a:ext cx="14198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145730"/>
            <a:ext cx="1134017" cy="6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D:\7.1 docs\draft\Presentations\INCOSE-logo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988563"/>
            <a:ext cx="114733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4014387"/>
            <a:ext cx="12238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1274063"/>
            <a:ext cx="93072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JOSCAR - The Joint Supply Chain Accreditation Register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041647"/>
            <a:ext cx="921000" cy="76200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910328" y="1371600"/>
            <a:ext cx="3886200" cy="4114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6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 Essentials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IASME Consortium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ISO9001: 2015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JOSCAR</a:t>
            </a:r>
          </a:p>
        </p:txBody>
      </p:sp>
      <p:pic>
        <p:nvPicPr>
          <p:cNvPr id="15" name="Picture 2" descr="ISO 9001:2015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6550" y="3051047"/>
            <a:ext cx="1143000" cy="86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6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Government Services	1.4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Software as a Service (SaaS) and Specialist Cloud Services (SCS) in </a:t>
            </a:r>
            <a:r>
              <a:rPr lang="en-GB" dirty="0">
                <a:solidFill>
                  <a:srgbClr val="1106E8"/>
                </a:solidFill>
              </a:rPr>
              <a:t>G-Cloud 14</a:t>
            </a:r>
            <a:r>
              <a:rPr lang="en-GB" dirty="0"/>
              <a:t> framework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Range of SaaS service listings </a:t>
            </a:r>
            <a:r>
              <a:rPr lang="en-GB" u="sng" dirty="0">
                <a:hlinkClick r:id="rId2"/>
              </a:rPr>
              <a:t>here</a:t>
            </a:r>
            <a:r>
              <a:rPr lang="en-GB" dirty="0"/>
              <a:t> (all </a:t>
            </a:r>
            <a:r>
              <a:rPr lang="en-GB" dirty="0">
                <a:solidFill>
                  <a:srgbClr val="1106E8"/>
                </a:solidFill>
              </a:rPr>
              <a:t>unclassified</a:t>
            </a:r>
            <a:r>
              <a:rPr lang="en-GB" dirty="0"/>
              <a:t> and </a:t>
            </a:r>
            <a:r>
              <a:rPr lang="en-GB" dirty="0">
                <a:solidFill>
                  <a:srgbClr val="1106E8"/>
                </a:solidFill>
              </a:rPr>
              <a:t>OFFICIAL SENSITIVE (IL3)</a:t>
            </a:r>
            <a:r>
              <a:rPr lang="en-GB" dirty="0"/>
              <a:t>):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Agile Collaboration	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Agile Software Development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Agile Software Management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Application Lifecycle Development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Application Lifecycle Management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Business Analysis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Business Process Modelling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Defect Tracking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Enterprise Architecture	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Integrated Risk Management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Integrated Test Management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Lifecycle Management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MBE Model Based Engineering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MBSE Model Based Soft Eng</a:t>
            </a:r>
            <a:endParaRPr lang="en-GB" u="sng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MBSE Model Based Sys Eng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Requirements and Testing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Requirements Engineering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Requirements Management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Risk Assessment	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Risk Compliance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Risk Management	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Systems Engineering</a:t>
            </a:r>
            <a:endParaRPr lang="en-GB" u="sng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err="1"/>
              <a:t>SysML</a:t>
            </a:r>
            <a:r>
              <a:rPr lang="en-GB" dirty="0"/>
              <a:t> Modelling, UML Modelling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Test Execution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Test Management	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Test Planning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2091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Customers	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Wide range of sectors: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Academic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Aerospace and Defence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Automotive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Systems Integration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Energy and Construction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Government and Military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Manufacturing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Medical and Pharmaceutical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Telecommunications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Transport</a:t>
            </a:r>
          </a:p>
          <a:p>
            <a:pPr>
              <a:spcBef>
                <a:spcPts val="1800"/>
              </a:spcBef>
            </a:pPr>
            <a:r>
              <a:rPr lang="en-GB" dirty="0"/>
              <a:t>Over </a:t>
            </a:r>
            <a:r>
              <a:rPr lang="en-GB" dirty="0">
                <a:solidFill>
                  <a:srgbClr val="1106E8"/>
                </a:solidFill>
              </a:rPr>
              <a:t>350</a:t>
            </a:r>
            <a:r>
              <a:rPr lang="en-GB" sz="1900" dirty="0"/>
              <a:t> </a:t>
            </a:r>
            <a:r>
              <a:rPr lang="en-GB" dirty="0"/>
              <a:t>customers (many with multiple Cradle systems)</a:t>
            </a:r>
          </a:p>
          <a:p>
            <a:r>
              <a:rPr lang="en-GB" dirty="0"/>
              <a:t>Over </a:t>
            </a:r>
            <a:r>
              <a:rPr lang="en-GB" dirty="0">
                <a:solidFill>
                  <a:srgbClr val="1106E8"/>
                </a:solidFill>
              </a:rPr>
              <a:t>15,000</a:t>
            </a:r>
            <a:r>
              <a:rPr lang="en-GB" dirty="0"/>
              <a:t> Cradle licences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5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Academic	2.1</a:t>
            </a:r>
          </a:p>
        </p:txBody>
      </p:sp>
      <p:pic>
        <p:nvPicPr>
          <p:cNvPr id="1026" name="Picture 2" descr="D:\7.1 docs\draft\Presentations\customers\KAERI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27051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7.1 docs\draft\Presentations\customers\KIM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48" y="1785239"/>
            <a:ext cx="2057401" cy="3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7.1 docs\draft\Presentations\customers\kitec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3" y="1613092"/>
            <a:ext cx="1797917" cy="5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7.1 docs\draft\Presentations\customers\seoulun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5580888"/>
            <a:ext cx="1092200" cy="5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8" y="5611876"/>
            <a:ext cx="1602317" cy="5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7.1 docs\draft\Presentations\customers\hamburgun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30" y="4563836"/>
            <a:ext cx="2129940" cy="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54" y="2289851"/>
            <a:ext cx="1831111" cy="5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4593681"/>
            <a:ext cx="850392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97" y="5444073"/>
            <a:ext cx="18288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8" descr="Seoul National University of Technolog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3059" y="3839335"/>
            <a:ext cx="1000279" cy="835527"/>
          </a:xfrm>
          <a:prstGeom prst="rect">
            <a:avLst/>
          </a:prstGeom>
          <a:noFill/>
        </p:spPr>
      </p:pic>
      <p:pic>
        <p:nvPicPr>
          <p:cNvPr id="34822" name="Picture 6" descr="University of Ajo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03584" y="3984915"/>
            <a:ext cx="1982560" cy="509281"/>
          </a:xfrm>
          <a:prstGeom prst="rect">
            <a:avLst/>
          </a:prstGeom>
          <a:noFill/>
        </p:spPr>
      </p:pic>
      <p:pic>
        <p:nvPicPr>
          <p:cNvPr id="38" name="Picture 2" descr="University of Inh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199" y="5013964"/>
            <a:ext cx="2435031" cy="46743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54" y="1193304"/>
            <a:ext cx="2237928" cy="4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37" y="1256455"/>
            <a:ext cx="1415061" cy="4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48" y="1990443"/>
            <a:ext cx="2263531" cy="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7" y="2187073"/>
            <a:ext cx="1473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1" y="2950954"/>
            <a:ext cx="2047619" cy="4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10" y="2891235"/>
            <a:ext cx="1752676" cy="56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605952"/>
            <a:ext cx="951104" cy="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2579"/>
            <a:ext cx="1668701" cy="6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962571"/>
            <a:ext cx="1619072" cy="42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11" y="5484942"/>
            <a:ext cx="987959" cy="67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14" y="5733681"/>
            <a:ext cx="169714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2" y="2925276"/>
            <a:ext cx="1675883" cy="7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54" y="3020896"/>
            <a:ext cx="895733" cy="7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96" y="3565904"/>
            <a:ext cx="2065210" cy="5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51" y="2332162"/>
            <a:ext cx="1475263" cy="3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09668"/>
            <a:ext cx="1668701" cy="38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5" y="4199507"/>
            <a:ext cx="1895840" cy="5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9763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 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 A4</Template>
  <TotalTime>2304</TotalTime>
  <Words>3793</Words>
  <Application>Microsoft Office PowerPoint</Application>
  <PresentationFormat>On-screen Show (4:3)</PresentationFormat>
  <Paragraphs>900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 Unicode MS</vt:lpstr>
      <vt:lpstr>宋体</vt:lpstr>
      <vt:lpstr>Arial</vt:lpstr>
      <vt:lpstr>Calibri</vt:lpstr>
      <vt:lpstr>Helvetica</vt:lpstr>
      <vt:lpstr>Symbol</vt:lpstr>
      <vt:lpstr>Times New Roman</vt:lpstr>
      <vt:lpstr>Wingdings</vt:lpstr>
      <vt:lpstr>layout A4</vt:lpstr>
      <vt:lpstr>Clip</vt:lpstr>
      <vt:lpstr>3SL and Cradle</vt:lpstr>
      <vt:lpstr>Contents</vt:lpstr>
      <vt:lpstr>3SL 1</vt:lpstr>
      <vt:lpstr>Summary 1.1</vt:lpstr>
      <vt:lpstr>Partners 1.2</vt:lpstr>
      <vt:lpstr>Accreditations and Affiliations 1.3</vt:lpstr>
      <vt:lpstr>UK Government Services 1.4</vt:lpstr>
      <vt:lpstr>Customers 2</vt:lpstr>
      <vt:lpstr>Sample Customers: Academic 2.1</vt:lpstr>
      <vt:lpstr>Sample Customers: Aerospace and Defence 2.2</vt:lpstr>
      <vt:lpstr>Sample Customers: Aerospace and Defence: 2</vt:lpstr>
      <vt:lpstr>Sample Customers: Automotive 2.3</vt:lpstr>
      <vt:lpstr>Sample Customers: Systems Integration 2.4</vt:lpstr>
      <vt:lpstr>Sample Customers: Systems Integration: 2</vt:lpstr>
      <vt:lpstr>Sample Customers: Energy and Construction 2.5</vt:lpstr>
      <vt:lpstr>Sample Customers: Government and Military 2.6</vt:lpstr>
      <vt:lpstr>Sample Customers: Manufacturing 2.7</vt:lpstr>
      <vt:lpstr>Sample Customers: Manufacturing: 2 </vt:lpstr>
      <vt:lpstr>Sample Customers: Medical and Pharmaceutical 2.8</vt:lpstr>
      <vt:lpstr>Sample Customers: Telecommunications 2.9</vt:lpstr>
      <vt:lpstr>Sample Customers: Transport 2.10</vt:lpstr>
      <vt:lpstr>Cradle Overview 3</vt:lpstr>
      <vt:lpstr>Lifecycle Coverage 3.1</vt:lpstr>
      <vt:lpstr>Lifecycle Coverage: 2</vt:lpstr>
      <vt:lpstr>Scope 3.2</vt:lpstr>
      <vt:lpstr>Functionality - Modules 3.3</vt:lpstr>
      <vt:lpstr>Databases 3.4</vt:lpstr>
      <vt:lpstr>Databases: 2</vt:lpstr>
      <vt:lpstr>Databases: 3</vt:lpstr>
      <vt:lpstr>Cross References 3.5</vt:lpstr>
      <vt:lpstr>Cross References: 2</vt:lpstr>
      <vt:lpstr>Architecture 3.6</vt:lpstr>
      <vt:lpstr>Platforms 3.7</vt:lpstr>
      <vt:lpstr>Deployment Options 3.8</vt:lpstr>
      <vt:lpstr>Licensing 3.9</vt:lpstr>
      <vt:lpstr>Interfaces 3.10</vt:lpstr>
      <vt:lpstr>Process Applicability 3.11</vt:lpstr>
      <vt:lpstr>Example Applications 4</vt:lpstr>
      <vt:lpstr>Benefits and Use Cases 5</vt:lpstr>
      <vt:lpstr>Build and Release a Product or System 5.1</vt:lpstr>
      <vt:lpstr>Multi-Level System Design 5.2</vt:lpstr>
      <vt:lpstr>Manage Corporate, Service or Project Risks 5.3</vt:lpstr>
      <vt:lpstr>Process Maps / Task &amp; Evidence Monitoring 5.4</vt:lpstr>
      <vt:lpstr>Respond to a Bid or RFP 5.5</vt:lpstr>
      <vt:lpstr>Bid Team Management 5.6</vt:lpstr>
      <vt:lpstr>Supply Chain Management / Contract Fulfilment 5.7</vt:lpstr>
      <vt:lpstr>3SL Services 6</vt:lpstr>
      <vt:lpstr>Deployment  6.1</vt:lpstr>
      <vt:lpstr>Support 6.2</vt:lpstr>
      <vt:lpstr>Training 6.3</vt:lpstr>
      <vt:lpstr>Consultancy 6.4</vt:lpstr>
      <vt:lpstr>Web Delivery 6.5</vt:lpstr>
      <vt:lpstr>Summary 7</vt:lpstr>
      <vt:lpstr>PowerPoint Presentation</vt:lpstr>
    </vt:vector>
  </TitlesOfParts>
  <Company>Structured Software Systems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using this template (delete slide once read)</dc:title>
  <dc:creator>Mark G. Walker</dc:creator>
  <cp:lastModifiedBy>Jan Lamb</cp:lastModifiedBy>
  <cp:revision>166</cp:revision>
  <dcterms:created xsi:type="dcterms:W3CDTF">2023-06-06T20:04:35Z</dcterms:created>
  <dcterms:modified xsi:type="dcterms:W3CDTF">2024-10-25T14:11:01Z</dcterms:modified>
</cp:coreProperties>
</file>